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58" r:id="rId6"/>
    <p:sldId id="261" r:id="rId7"/>
    <p:sldId id="259" r:id="rId8"/>
    <p:sldId id="277" r:id="rId9"/>
    <p:sldId id="279" r:id="rId10"/>
    <p:sldId id="304" r:id="rId11"/>
    <p:sldId id="287" r:id="rId12"/>
    <p:sldId id="300" r:id="rId13"/>
    <p:sldId id="301" r:id="rId14"/>
    <p:sldId id="3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valla West" initials="CW" lastIdx="1" clrIdx="0">
    <p:extLst>
      <p:ext uri="{19B8F6BF-5375-455C-9EA6-DF929625EA0E}">
        <p15:presenceInfo xmlns:p15="http://schemas.microsoft.com/office/powerpoint/2012/main" userId="S-1-5-21-371032057-2061241604-9522986-15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72"/>
    <a:srgbClr val="F26527"/>
    <a:srgbClr val="005191"/>
    <a:srgbClr val="FFB351"/>
    <a:srgbClr val="407EC9"/>
    <a:srgbClr val="FF443B"/>
    <a:srgbClr val="F57814"/>
    <a:srgbClr val="F0C77C"/>
    <a:srgbClr val="D35D33"/>
    <a:srgbClr val="D33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6" d="100"/>
        <a:sy n="126" d="100"/>
      </p:scale>
      <p:origin x="0" y="-3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wvp.sharepoint.com/sites/AllUWVPStaff/Shared%20Documents/Public/COMMUNITY%20IMPACT%20AND%20OPS/VERP/Evictions%20chart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Unlawful Detainers and Evictions 2023-2024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'2023'!$Q$16</c:f>
              <c:strCache>
                <c:ptCount val="1"/>
                <c:pt idx="0">
                  <c:v>Uds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'2023'!$P$17:$P$22</c:f>
              <c:strCache>
                <c:ptCount val="6"/>
                <c:pt idx="0">
                  <c:v>Q1 2023</c:v>
                </c:pt>
                <c:pt idx="1">
                  <c:v>Q2 2023</c:v>
                </c:pt>
                <c:pt idx="2">
                  <c:v>Q3 2023</c:v>
                </c:pt>
                <c:pt idx="3">
                  <c:v>Q4 2023</c:v>
                </c:pt>
                <c:pt idx="4">
                  <c:v>Q1 2024</c:v>
                </c:pt>
                <c:pt idx="5">
                  <c:v>Q2 2024</c:v>
                </c:pt>
              </c:strCache>
            </c:strRef>
          </c:cat>
          <c:val>
            <c:numRef>
              <c:f>'2023'!$Q$17:$Q$22</c:f>
              <c:numCache>
                <c:formatCode>0</c:formatCode>
                <c:ptCount val="6"/>
                <c:pt idx="0">
                  <c:v>6550</c:v>
                </c:pt>
                <c:pt idx="1">
                  <c:v>5287</c:v>
                </c:pt>
                <c:pt idx="2">
                  <c:v>5805</c:v>
                </c:pt>
                <c:pt idx="3">
                  <c:v>5402</c:v>
                </c:pt>
                <c:pt idx="4">
                  <c:v>5805</c:v>
                </c:pt>
                <c:pt idx="5">
                  <c:v>5028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8B-439F-B367-BF93AB9C8E9D}"/>
            </c:ext>
          </c:extLst>
        </c:ser>
        <c:ser>
          <c:idx val="1"/>
          <c:order val="1"/>
          <c:tx>
            <c:strRef>
              <c:f>'2023'!$R$16</c:f>
              <c:strCache>
                <c:ptCount val="1"/>
                <c:pt idx="0">
                  <c:v>Evictions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'2023'!$P$17:$P$22</c:f>
              <c:strCache>
                <c:ptCount val="6"/>
                <c:pt idx="0">
                  <c:v>Q1 2023</c:v>
                </c:pt>
                <c:pt idx="1">
                  <c:v>Q2 2023</c:v>
                </c:pt>
                <c:pt idx="2">
                  <c:v>Q3 2023</c:v>
                </c:pt>
                <c:pt idx="3">
                  <c:v>Q4 2023</c:v>
                </c:pt>
                <c:pt idx="4">
                  <c:v>Q1 2024</c:v>
                </c:pt>
                <c:pt idx="5">
                  <c:v>Q2 2024</c:v>
                </c:pt>
              </c:strCache>
            </c:strRef>
          </c:cat>
          <c:val>
            <c:numRef>
              <c:f>'2023'!$R$17:$R$22</c:f>
              <c:numCache>
                <c:formatCode>0</c:formatCode>
                <c:ptCount val="6"/>
                <c:pt idx="0">
                  <c:v>1659</c:v>
                </c:pt>
                <c:pt idx="1">
                  <c:v>1201</c:v>
                </c:pt>
                <c:pt idx="2">
                  <c:v>1151</c:v>
                </c:pt>
                <c:pt idx="3">
                  <c:v>927</c:v>
                </c:pt>
                <c:pt idx="4">
                  <c:v>1151</c:v>
                </c:pt>
                <c:pt idx="5">
                  <c:v>730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8B-439F-B367-BF93AB9C8E9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38317504"/>
        <c:axId val="1200072496"/>
      </c:lineChart>
      <c:catAx>
        <c:axId val="103831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0072496"/>
        <c:crosses val="autoZero"/>
        <c:auto val="1"/>
        <c:lblAlgn val="ctr"/>
        <c:lblOffset val="100"/>
        <c:noMultiLvlLbl val="0"/>
      </c:catAx>
      <c:valAx>
        <c:axId val="120007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8317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York-Poquoson 2023-2024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'By Locality'!$N$37</c:f>
              <c:strCache>
                <c:ptCount val="1"/>
                <c:pt idx="0">
                  <c:v>Uds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Locality'!$M$38:$M$43</c:f>
              <c:strCache>
                <c:ptCount val="6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</c:strCache>
            </c:strRef>
          </c:cat>
          <c:val>
            <c:numRef>
              <c:f>'By Locality'!$N$38:$N$43</c:f>
              <c:numCache>
                <c:formatCode>General</c:formatCode>
                <c:ptCount val="6"/>
                <c:pt idx="0">
                  <c:v>262</c:v>
                </c:pt>
                <c:pt idx="1">
                  <c:v>216</c:v>
                </c:pt>
                <c:pt idx="2">
                  <c:v>228</c:v>
                </c:pt>
                <c:pt idx="3">
                  <c:v>250</c:v>
                </c:pt>
                <c:pt idx="4">
                  <c:v>283</c:v>
                </c:pt>
                <c:pt idx="5">
                  <c:v>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0C-4F60-BCFE-62FFBAE9FF5C}"/>
            </c:ext>
          </c:extLst>
        </c:ser>
        <c:ser>
          <c:idx val="1"/>
          <c:order val="1"/>
          <c:tx>
            <c:strRef>
              <c:f>'By Locality'!$O$37</c:f>
              <c:strCache>
                <c:ptCount val="1"/>
                <c:pt idx="0">
                  <c:v>Evic.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Locality'!$M$38:$M$43</c:f>
              <c:strCache>
                <c:ptCount val="6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</c:strCache>
            </c:strRef>
          </c:cat>
          <c:val>
            <c:numRef>
              <c:f>'By Locality'!$O$38:$O$43</c:f>
              <c:numCache>
                <c:formatCode>General</c:formatCode>
                <c:ptCount val="6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22</c:v>
                </c:pt>
                <c:pt idx="4">
                  <c:v>39</c:v>
                </c:pt>
                <c:pt idx="5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0C-4F60-BCFE-62FFBAE9FF5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10715247"/>
        <c:axId val="1116678383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'By Locality'!$P$37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'By Locality'!$M$38:$M$43</c15:sqref>
                        </c15:formulaRef>
                      </c:ext>
                    </c:extLst>
                    <c:strCache>
                      <c:ptCount val="6"/>
                      <c:pt idx="0">
                        <c:v>Q1</c:v>
                      </c:pt>
                      <c:pt idx="1">
                        <c:v>Q2</c:v>
                      </c:pt>
                      <c:pt idx="2">
                        <c:v>Q3</c:v>
                      </c:pt>
                      <c:pt idx="3">
                        <c:v>Q4</c:v>
                      </c:pt>
                      <c:pt idx="4">
                        <c:v>Q1</c:v>
                      </c:pt>
                      <c:pt idx="5">
                        <c:v>Q2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'By Locality'!$P$38:$P$43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0.92366412213740456</c:v>
                      </c:pt>
                      <c:pt idx="1">
                        <c:v>0.93055555555555558</c:v>
                      </c:pt>
                      <c:pt idx="2">
                        <c:v>0.91228070175438591</c:v>
                      </c:pt>
                      <c:pt idx="3">
                        <c:v>0.91200000000000003</c:v>
                      </c:pt>
                      <c:pt idx="4">
                        <c:v>0.86219081272084808</c:v>
                      </c:pt>
                      <c:pt idx="5">
                        <c:v>0.75903614457831325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320C-4F60-BCFE-62FFBAE9FF5C}"/>
                  </c:ext>
                </c:extLst>
              </c15:ser>
            </c15:filteredLineSeries>
          </c:ext>
        </c:extLst>
      </c:lineChart>
      <c:catAx>
        <c:axId val="1110715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6678383"/>
        <c:crosses val="autoZero"/>
        <c:auto val="1"/>
        <c:lblAlgn val="ctr"/>
        <c:lblOffset val="100"/>
        <c:noMultiLvlLbl val="0"/>
      </c:catAx>
      <c:valAx>
        <c:axId val="1116678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07152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ABBCF-4612-4168-AA01-AE433C60117F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AC4CC4-C179-4546-97DB-82C591D8D33E}">
      <dgm:prSet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Multi-sector funding:</a:t>
          </a:r>
        </a:p>
      </dgm:t>
    </dgm:pt>
    <dgm:pt modelId="{42A5C9E0-9D86-42E4-8906-2A5A45C39D33}" type="parTrans" cxnId="{1C6F6362-A2FF-485C-B2CE-98CB2F42EF21}">
      <dgm:prSet/>
      <dgm:spPr/>
      <dgm:t>
        <a:bodyPr/>
        <a:lstStyle/>
        <a:p>
          <a:endParaRPr lang="en-US"/>
        </a:p>
      </dgm:t>
    </dgm:pt>
    <dgm:pt modelId="{6AB3E4BE-C6E5-4ED2-B199-BA1BCF4001A1}" type="sibTrans" cxnId="{1C6F6362-A2FF-485C-B2CE-98CB2F42EF21}">
      <dgm:prSet/>
      <dgm:spPr/>
      <dgm:t>
        <a:bodyPr/>
        <a:lstStyle/>
        <a:p>
          <a:endParaRPr lang="en-US"/>
        </a:p>
      </dgm:t>
    </dgm:pt>
    <dgm:pt modelId="{0FE639D2-3B1E-424D-8771-E1C7401BCAF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Department of Housing &amp; Community Development</a:t>
          </a:r>
        </a:p>
      </dgm:t>
    </dgm:pt>
    <dgm:pt modelId="{8D53CBAD-C1C1-4E43-8121-E7C18381CD1F}" type="parTrans" cxnId="{82FF2D6A-F6F6-40D8-B00B-D56303407C82}">
      <dgm:prSet/>
      <dgm:spPr/>
      <dgm:t>
        <a:bodyPr/>
        <a:lstStyle/>
        <a:p>
          <a:endParaRPr lang="en-US"/>
        </a:p>
      </dgm:t>
    </dgm:pt>
    <dgm:pt modelId="{F898D44B-AE1B-4CEA-8001-0F44DCC6CF21}" type="sibTrans" cxnId="{82FF2D6A-F6F6-40D8-B00B-D56303407C82}">
      <dgm:prSet/>
      <dgm:spPr/>
      <dgm:t>
        <a:bodyPr/>
        <a:lstStyle/>
        <a:p>
          <a:endParaRPr lang="en-US"/>
        </a:p>
      </dgm:t>
    </dgm:pt>
    <dgm:pt modelId="{BCDD3B22-513E-4355-BD14-09AFDC35C1A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Bernardine Franciscan Sisters Foundation</a:t>
          </a:r>
        </a:p>
      </dgm:t>
    </dgm:pt>
    <dgm:pt modelId="{8E5D055E-FD84-40D8-B210-28BC8112E7E1}" type="parTrans" cxnId="{7C0D34AE-53AA-4821-9ABE-F08B6E8CECDF}">
      <dgm:prSet/>
      <dgm:spPr/>
      <dgm:t>
        <a:bodyPr/>
        <a:lstStyle/>
        <a:p>
          <a:endParaRPr lang="en-US"/>
        </a:p>
      </dgm:t>
    </dgm:pt>
    <dgm:pt modelId="{AA8AC361-4468-43DC-9EE9-2B8C330302BA}" type="sibTrans" cxnId="{7C0D34AE-53AA-4821-9ABE-F08B6E8CECDF}">
      <dgm:prSet/>
      <dgm:spPr/>
      <dgm:t>
        <a:bodyPr/>
        <a:lstStyle/>
        <a:p>
          <a:endParaRPr lang="en-US"/>
        </a:p>
      </dgm:t>
    </dgm:pt>
    <dgm:pt modelId="{028ABE79-77C7-4CC5-B1AE-A5AC9B8344C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Blocker Foundation</a:t>
          </a:r>
        </a:p>
      </dgm:t>
    </dgm:pt>
    <dgm:pt modelId="{5754E735-AA8D-453B-AAFB-0DDBAB8DB4EE}" type="parTrans" cxnId="{895BEF3B-F833-4267-900C-67C1CC2FE613}">
      <dgm:prSet/>
      <dgm:spPr/>
      <dgm:t>
        <a:bodyPr/>
        <a:lstStyle/>
        <a:p>
          <a:endParaRPr lang="en-US"/>
        </a:p>
      </dgm:t>
    </dgm:pt>
    <dgm:pt modelId="{0024934B-A6E7-479E-AA88-E698D5767F97}" type="sibTrans" cxnId="{895BEF3B-F833-4267-900C-67C1CC2FE613}">
      <dgm:prSet/>
      <dgm:spPr/>
      <dgm:t>
        <a:bodyPr/>
        <a:lstStyle/>
        <a:p>
          <a:endParaRPr lang="en-US"/>
        </a:p>
      </dgm:t>
    </dgm:pt>
    <dgm:pt modelId="{B8F3A2AD-55FF-4BCE-92B9-3C69DF3EEF11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Faith Community</a:t>
          </a:r>
        </a:p>
      </dgm:t>
    </dgm:pt>
    <dgm:pt modelId="{17AC10A8-56AB-4924-B5CD-367BE7F6A04E}" type="parTrans" cxnId="{8F28D63F-6AE5-400A-8A4D-DF1B886D5715}">
      <dgm:prSet/>
      <dgm:spPr/>
      <dgm:t>
        <a:bodyPr/>
        <a:lstStyle/>
        <a:p>
          <a:endParaRPr lang="en-US"/>
        </a:p>
      </dgm:t>
    </dgm:pt>
    <dgm:pt modelId="{99297351-B6DB-46BA-B071-CB8DCC14B722}" type="sibTrans" cxnId="{8F28D63F-6AE5-400A-8A4D-DF1B886D5715}">
      <dgm:prSet/>
      <dgm:spPr/>
      <dgm:t>
        <a:bodyPr/>
        <a:lstStyle/>
        <a:p>
          <a:endParaRPr lang="en-US"/>
        </a:p>
      </dgm:t>
    </dgm:pt>
    <dgm:pt modelId="{5E9F60E4-EBC5-45AC-8774-747F32CC2F52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Corporate Partner</a:t>
          </a:r>
        </a:p>
      </dgm:t>
    </dgm:pt>
    <dgm:pt modelId="{88368A8F-625B-4518-BEDB-9205D2284E08}" type="parTrans" cxnId="{06784BCD-E123-4F11-BBCE-40472955C5C8}">
      <dgm:prSet/>
      <dgm:spPr/>
      <dgm:t>
        <a:bodyPr/>
        <a:lstStyle/>
        <a:p>
          <a:endParaRPr lang="en-US"/>
        </a:p>
      </dgm:t>
    </dgm:pt>
    <dgm:pt modelId="{31552F33-6A66-441D-8125-BCD8C3797180}" type="sibTrans" cxnId="{06784BCD-E123-4F11-BBCE-40472955C5C8}">
      <dgm:prSet/>
      <dgm:spPr/>
      <dgm:t>
        <a:bodyPr/>
        <a:lstStyle/>
        <a:p>
          <a:endParaRPr lang="en-US"/>
        </a:p>
      </dgm:t>
    </dgm:pt>
    <dgm:pt modelId="{BC8EF9EA-1FF1-494D-ADB6-A29D6FCABEF6}" type="pres">
      <dgm:prSet presAssocID="{DE7ABBCF-4612-4168-AA01-AE433C60117F}" presName="Name0" presStyleCnt="0">
        <dgm:presLayoutVars>
          <dgm:dir/>
          <dgm:animLvl val="lvl"/>
          <dgm:resizeHandles val="exact"/>
        </dgm:presLayoutVars>
      </dgm:prSet>
      <dgm:spPr/>
    </dgm:pt>
    <dgm:pt modelId="{A98CF61C-A8C3-45BA-9B17-A57E12183552}" type="pres">
      <dgm:prSet presAssocID="{54AC4CC4-C179-4546-97DB-82C591D8D33E}" presName="linNode" presStyleCnt="0"/>
      <dgm:spPr/>
    </dgm:pt>
    <dgm:pt modelId="{6F655A32-35D4-44B0-9EF2-ABFA401D73F7}" type="pres">
      <dgm:prSet presAssocID="{54AC4CC4-C179-4546-97DB-82C591D8D33E}" presName="parentText" presStyleLbl="node1" presStyleIdx="0" presStyleCnt="1" custScaleX="152890">
        <dgm:presLayoutVars>
          <dgm:chMax val="1"/>
          <dgm:bulletEnabled val="1"/>
        </dgm:presLayoutVars>
      </dgm:prSet>
      <dgm:spPr/>
    </dgm:pt>
    <dgm:pt modelId="{BF13EA50-9FE7-4B21-8B84-6750E676F060}" type="pres">
      <dgm:prSet presAssocID="{54AC4CC4-C179-4546-97DB-82C591D8D33E}" presName="descendantText" presStyleLbl="alignAccFollowNode1" presStyleIdx="0" presStyleCnt="1" custLinFactNeighborX="1018" custLinFactNeighborY="3434">
        <dgm:presLayoutVars>
          <dgm:bulletEnabled val="1"/>
        </dgm:presLayoutVars>
      </dgm:prSet>
      <dgm:spPr/>
    </dgm:pt>
  </dgm:ptLst>
  <dgm:cxnLst>
    <dgm:cxn modelId="{9BB68331-6290-4242-89AF-7D306B09AC7D}" type="presOf" srcId="{5E9F60E4-EBC5-45AC-8774-747F32CC2F52}" destId="{BF13EA50-9FE7-4B21-8B84-6750E676F060}" srcOrd="0" destOrd="4" presId="urn:microsoft.com/office/officeart/2005/8/layout/vList5"/>
    <dgm:cxn modelId="{895BEF3B-F833-4267-900C-67C1CC2FE613}" srcId="{54AC4CC4-C179-4546-97DB-82C591D8D33E}" destId="{028ABE79-77C7-4CC5-B1AE-A5AC9B8344C3}" srcOrd="2" destOrd="0" parTransId="{5754E735-AA8D-453B-AAFB-0DDBAB8DB4EE}" sibTransId="{0024934B-A6E7-479E-AA88-E698D5767F97}"/>
    <dgm:cxn modelId="{8F28D63F-6AE5-400A-8A4D-DF1B886D5715}" srcId="{54AC4CC4-C179-4546-97DB-82C591D8D33E}" destId="{B8F3A2AD-55FF-4BCE-92B9-3C69DF3EEF11}" srcOrd="3" destOrd="0" parTransId="{17AC10A8-56AB-4924-B5CD-367BE7F6A04E}" sibTransId="{99297351-B6DB-46BA-B071-CB8DCC14B722}"/>
    <dgm:cxn modelId="{2223745C-DCDA-42B6-BE60-50F21B36A2EA}" type="presOf" srcId="{54AC4CC4-C179-4546-97DB-82C591D8D33E}" destId="{6F655A32-35D4-44B0-9EF2-ABFA401D73F7}" srcOrd="0" destOrd="0" presId="urn:microsoft.com/office/officeart/2005/8/layout/vList5"/>
    <dgm:cxn modelId="{1C6F6362-A2FF-485C-B2CE-98CB2F42EF21}" srcId="{DE7ABBCF-4612-4168-AA01-AE433C60117F}" destId="{54AC4CC4-C179-4546-97DB-82C591D8D33E}" srcOrd="0" destOrd="0" parTransId="{42A5C9E0-9D86-42E4-8906-2A5A45C39D33}" sibTransId="{6AB3E4BE-C6E5-4ED2-B199-BA1BCF4001A1}"/>
    <dgm:cxn modelId="{82FF2D6A-F6F6-40D8-B00B-D56303407C82}" srcId="{54AC4CC4-C179-4546-97DB-82C591D8D33E}" destId="{0FE639D2-3B1E-424D-8771-E1C7401BCAF3}" srcOrd="0" destOrd="0" parTransId="{8D53CBAD-C1C1-4E43-8121-E7C18381CD1F}" sibTransId="{F898D44B-AE1B-4CEA-8001-0F44DCC6CF21}"/>
    <dgm:cxn modelId="{08FF228D-4E3A-4768-8BE3-8DC2284EA4F1}" type="presOf" srcId="{0FE639D2-3B1E-424D-8771-E1C7401BCAF3}" destId="{BF13EA50-9FE7-4B21-8B84-6750E676F060}" srcOrd="0" destOrd="0" presId="urn:microsoft.com/office/officeart/2005/8/layout/vList5"/>
    <dgm:cxn modelId="{36AB619B-DA22-477D-A9DB-9D027F4064A9}" type="presOf" srcId="{DE7ABBCF-4612-4168-AA01-AE433C60117F}" destId="{BC8EF9EA-1FF1-494D-ADB6-A29D6FCABEF6}" srcOrd="0" destOrd="0" presId="urn:microsoft.com/office/officeart/2005/8/layout/vList5"/>
    <dgm:cxn modelId="{EEC9D4AC-057B-4FDB-9B87-24469531EE43}" type="presOf" srcId="{B8F3A2AD-55FF-4BCE-92B9-3C69DF3EEF11}" destId="{BF13EA50-9FE7-4B21-8B84-6750E676F060}" srcOrd="0" destOrd="3" presId="urn:microsoft.com/office/officeart/2005/8/layout/vList5"/>
    <dgm:cxn modelId="{7C0D34AE-53AA-4821-9ABE-F08B6E8CECDF}" srcId="{54AC4CC4-C179-4546-97DB-82C591D8D33E}" destId="{BCDD3B22-513E-4355-BD14-09AFDC35C1A3}" srcOrd="1" destOrd="0" parTransId="{8E5D055E-FD84-40D8-B210-28BC8112E7E1}" sibTransId="{AA8AC361-4468-43DC-9EE9-2B8C330302BA}"/>
    <dgm:cxn modelId="{7C9008C9-60F6-4CEB-B1E0-7D5A7F2016C6}" type="presOf" srcId="{BCDD3B22-513E-4355-BD14-09AFDC35C1A3}" destId="{BF13EA50-9FE7-4B21-8B84-6750E676F060}" srcOrd="0" destOrd="1" presId="urn:microsoft.com/office/officeart/2005/8/layout/vList5"/>
    <dgm:cxn modelId="{06784BCD-E123-4F11-BBCE-40472955C5C8}" srcId="{54AC4CC4-C179-4546-97DB-82C591D8D33E}" destId="{5E9F60E4-EBC5-45AC-8774-747F32CC2F52}" srcOrd="4" destOrd="0" parTransId="{88368A8F-625B-4518-BEDB-9205D2284E08}" sibTransId="{31552F33-6A66-441D-8125-BCD8C3797180}"/>
    <dgm:cxn modelId="{48ACA3DB-EFD7-45B0-85DA-B54FFB074C1F}" type="presOf" srcId="{028ABE79-77C7-4CC5-B1AE-A5AC9B8344C3}" destId="{BF13EA50-9FE7-4B21-8B84-6750E676F060}" srcOrd="0" destOrd="2" presId="urn:microsoft.com/office/officeart/2005/8/layout/vList5"/>
    <dgm:cxn modelId="{9B281342-3CAD-4C47-B405-A70C585925DC}" type="presParOf" srcId="{BC8EF9EA-1FF1-494D-ADB6-A29D6FCABEF6}" destId="{A98CF61C-A8C3-45BA-9B17-A57E12183552}" srcOrd="0" destOrd="0" presId="urn:microsoft.com/office/officeart/2005/8/layout/vList5"/>
    <dgm:cxn modelId="{9A79C748-1158-45BF-8551-986E52502F8F}" type="presParOf" srcId="{A98CF61C-A8C3-45BA-9B17-A57E12183552}" destId="{6F655A32-35D4-44B0-9EF2-ABFA401D73F7}" srcOrd="0" destOrd="0" presId="urn:microsoft.com/office/officeart/2005/8/layout/vList5"/>
    <dgm:cxn modelId="{4D4A491B-E24D-4873-A64E-7F6A6BE4A6F1}" type="presParOf" srcId="{A98CF61C-A8C3-45BA-9B17-A57E12183552}" destId="{BF13EA50-9FE7-4B21-8B84-6750E676F0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320380-FA4B-47FF-B21F-85D523659B16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CCD3B6-1FFD-458B-8F96-2FC7D3151F1F}">
      <dgm:prSet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Impactful Partnerships:</a:t>
          </a:r>
        </a:p>
      </dgm:t>
    </dgm:pt>
    <dgm:pt modelId="{E6F7316F-43AB-4783-95EC-EB5905E54A85}" type="parTrans" cxnId="{FBA09B1F-75BA-4ABF-95E5-CDD6E8D8F54D}">
      <dgm:prSet/>
      <dgm:spPr/>
      <dgm:t>
        <a:bodyPr/>
        <a:lstStyle/>
        <a:p>
          <a:endParaRPr lang="en-US"/>
        </a:p>
      </dgm:t>
    </dgm:pt>
    <dgm:pt modelId="{E3A556B0-12C5-41E7-B788-9F4847419116}" type="sibTrans" cxnId="{FBA09B1F-75BA-4ABF-95E5-CDD6E8D8F54D}">
      <dgm:prSet/>
      <dgm:spPr/>
      <dgm:t>
        <a:bodyPr/>
        <a:lstStyle/>
        <a:p>
          <a:endParaRPr lang="en-US"/>
        </a:p>
      </dgm:t>
    </dgm:pt>
    <dgm:pt modelId="{A3E8210E-B978-428D-832F-2A6002E5EDE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Sub-granted Nonprofit and Human Services Organizations</a:t>
          </a:r>
        </a:p>
      </dgm:t>
    </dgm:pt>
    <dgm:pt modelId="{A71109F0-887D-4EE9-8270-5AD84CD1A3F0}" type="parTrans" cxnId="{4B24DDA0-76FF-4F41-B3A9-BD6D5046E77F}">
      <dgm:prSet/>
      <dgm:spPr/>
      <dgm:t>
        <a:bodyPr/>
        <a:lstStyle/>
        <a:p>
          <a:endParaRPr lang="en-US"/>
        </a:p>
      </dgm:t>
    </dgm:pt>
    <dgm:pt modelId="{0C4A814B-939A-4813-8FFA-9C6B800DE662}" type="sibTrans" cxnId="{4B24DDA0-76FF-4F41-B3A9-BD6D5046E77F}">
      <dgm:prSet/>
      <dgm:spPr/>
      <dgm:t>
        <a:bodyPr/>
        <a:lstStyle/>
        <a:p>
          <a:endParaRPr lang="en-US"/>
        </a:p>
      </dgm:t>
    </dgm:pt>
    <dgm:pt modelId="{21B69327-0B4D-4832-A262-DB979CBB6BFF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Direct Service and Supportive Service Agreements</a:t>
          </a:r>
        </a:p>
      </dgm:t>
    </dgm:pt>
    <dgm:pt modelId="{E4EC179E-10B1-4559-BD89-7EE0F4043BB9}" type="parTrans" cxnId="{03AD2BD5-A89F-475E-ABD9-71554D0F0AB5}">
      <dgm:prSet/>
      <dgm:spPr/>
      <dgm:t>
        <a:bodyPr/>
        <a:lstStyle/>
        <a:p>
          <a:endParaRPr lang="en-US"/>
        </a:p>
      </dgm:t>
    </dgm:pt>
    <dgm:pt modelId="{60144C32-63DB-4474-9586-E6857BA70CB2}" type="sibTrans" cxnId="{03AD2BD5-A89F-475E-ABD9-71554D0F0AB5}">
      <dgm:prSet/>
      <dgm:spPr/>
      <dgm:t>
        <a:bodyPr/>
        <a:lstStyle/>
        <a:p>
          <a:endParaRPr lang="en-US"/>
        </a:p>
      </dgm:t>
    </dgm:pt>
    <dgm:pt modelId="{BC5DE951-C6A9-40D6-9AD7-588173B394C3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Centralized Resources with No Wrong Door</a:t>
          </a:r>
        </a:p>
      </dgm:t>
    </dgm:pt>
    <dgm:pt modelId="{5D74665D-4035-409D-8EBF-7A850ADC703F}" type="parTrans" cxnId="{F6677D44-DA32-4112-8D25-A6DF242372CD}">
      <dgm:prSet/>
      <dgm:spPr/>
      <dgm:t>
        <a:bodyPr/>
        <a:lstStyle/>
        <a:p>
          <a:endParaRPr lang="en-US"/>
        </a:p>
      </dgm:t>
    </dgm:pt>
    <dgm:pt modelId="{8FC6F102-405D-4613-B6C8-EE689564A7F7}" type="sibTrans" cxnId="{F6677D44-DA32-4112-8D25-A6DF242372CD}">
      <dgm:prSet/>
      <dgm:spPr/>
      <dgm:t>
        <a:bodyPr/>
        <a:lstStyle/>
        <a:p>
          <a:endParaRPr lang="en-US"/>
        </a:p>
      </dgm:t>
    </dgm:pt>
    <dgm:pt modelId="{3BFAA4D4-7948-4981-8BD7-41F2716809BD}" type="pres">
      <dgm:prSet presAssocID="{82320380-FA4B-47FF-B21F-85D523659B16}" presName="Name0" presStyleCnt="0">
        <dgm:presLayoutVars>
          <dgm:dir/>
          <dgm:animLvl val="lvl"/>
          <dgm:resizeHandles val="exact"/>
        </dgm:presLayoutVars>
      </dgm:prSet>
      <dgm:spPr/>
    </dgm:pt>
    <dgm:pt modelId="{38DD4646-1551-4F73-BE27-25A567FDFF0C}" type="pres">
      <dgm:prSet presAssocID="{4ECCD3B6-1FFD-458B-8F96-2FC7D3151F1F}" presName="linNode" presStyleCnt="0"/>
      <dgm:spPr/>
    </dgm:pt>
    <dgm:pt modelId="{7E0A92BE-B30E-499E-82BE-251D23B621D8}" type="pres">
      <dgm:prSet presAssocID="{4ECCD3B6-1FFD-458B-8F96-2FC7D3151F1F}" presName="parentText" presStyleLbl="node1" presStyleIdx="0" presStyleCnt="1" custScaleX="158773">
        <dgm:presLayoutVars>
          <dgm:chMax val="1"/>
          <dgm:bulletEnabled val="1"/>
        </dgm:presLayoutVars>
      </dgm:prSet>
      <dgm:spPr/>
    </dgm:pt>
    <dgm:pt modelId="{B0E9B632-8707-4AFD-B5D7-D1FE0E4A6DB3}" type="pres">
      <dgm:prSet presAssocID="{4ECCD3B6-1FFD-458B-8F96-2FC7D3151F1F}" presName="descendantText" presStyleLbl="alignAccFollowNode1" presStyleIdx="0" presStyleCnt="1" custLinFactNeighborX="-1671" custLinFactNeighborY="3179">
        <dgm:presLayoutVars>
          <dgm:bulletEnabled val="1"/>
        </dgm:presLayoutVars>
      </dgm:prSet>
      <dgm:spPr/>
    </dgm:pt>
  </dgm:ptLst>
  <dgm:cxnLst>
    <dgm:cxn modelId="{FBA09B1F-75BA-4ABF-95E5-CDD6E8D8F54D}" srcId="{82320380-FA4B-47FF-B21F-85D523659B16}" destId="{4ECCD3B6-1FFD-458B-8F96-2FC7D3151F1F}" srcOrd="0" destOrd="0" parTransId="{E6F7316F-43AB-4783-95EC-EB5905E54A85}" sibTransId="{E3A556B0-12C5-41E7-B788-9F4847419116}"/>
    <dgm:cxn modelId="{F6677D44-DA32-4112-8D25-A6DF242372CD}" srcId="{4ECCD3B6-1FFD-458B-8F96-2FC7D3151F1F}" destId="{BC5DE951-C6A9-40D6-9AD7-588173B394C3}" srcOrd="2" destOrd="0" parTransId="{5D74665D-4035-409D-8EBF-7A850ADC703F}" sibTransId="{8FC6F102-405D-4613-B6C8-EE689564A7F7}"/>
    <dgm:cxn modelId="{1E28386A-E0AE-46E8-9862-54E22590357F}" type="presOf" srcId="{BC5DE951-C6A9-40D6-9AD7-588173B394C3}" destId="{B0E9B632-8707-4AFD-B5D7-D1FE0E4A6DB3}" srcOrd="0" destOrd="2" presId="urn:microsoft.com/office/officeart/2005/8/layout/vList5"/>
    <dgm:cxn modelId="{8B6E2B8C-2E14-47E4-A36B-7CE616F0A2AC}" type="presOf" srcId="{4ECCD3B6-1FFD-458B-8F96-2FC7D3151F1F}" destId="{7E0A92BE-B30E-499E-82BE-251D23B621D8}" srcOrd="0" destOrd="0" presId="urn:microsoft.com/office/officeart/2005/8/layout/vList5"/>
    <dgm:cxn modelId="{4B24DDA0-76FF-4F41-B3A9-BD6D5046E77F}" srcId="{4ECCD3B6-1FFD-458B-8F96-2FC7D3151F1F}" destId="{A3E8210E-B978-428D-832F-2A6002E5EDEE}" srcOrd="0" destOrd="0" parTransId="{A71109F0-887D-4EE9-8270-5AD84CD1A3F0}" sibTransId="{0C4A814B-939A-4813-8FFA-9C6B800DE662}"/>
    <dgm:cxn modelId="{4CED00B9-F558-4AAB-8146-75609FB21DA4}" type="presOf" srcId="{A3E8210E-B978-428D-832F-2A6002E5EDEE}" destId="{B0E9B632-8707-4AFD-B5D7-D1FE0E4A6DB3}" srcOrd="0" destOrd="0" presId="urn:microsoft.com/office/officeart/2005/8/layout/vList5"/>
    <dgm:cxn modelId="{7E0461BC-D22D-47B5-BB92-53C4B3469710}" type="presOf" srcId="{82320380-FA4B-47FF-B21F-85D523659B16}" destId="{3BFAA4D4-7948-4981-8BD7-41F2716809BD}" srcOrd="0" destOrd="0" presId="urn:microsoft.com/office/officeart/2005/8/layout/vList5"/>
    <dgm:cxn modelId="{03AD2BD5-A89F-475E-ABD9-71554D0F0AB5}" srcId="{4ECCD3B6-1FFD-458B-8F96-2FC7D3151F1F}" destId="{21B69327-0B4D-4832-A262-DB979CBB6BFF}" srcOrd="1" destOrd="0" parTransId="{E4EC179E-10B1-4559-BD89-7EE0F4043BB9}" sibTransId="{60144C32-63DB-4474-9586-E6857BA70CB2}"/>
    <dgm:cxn modelId="{7FCE54E9-B0DB-4494-B794-212E8126823E}" type="presOf" srcId="{21B69327-0B4D-4832-A262-DB979CBB6BFF}" destId="{B0E9B632-8707-4AFD-B5D7-D1FE0E4A6DB3}" srcOrd="0" destOrd="1" presId="urn:microsoft.com/office/officeart/2005/8/layout/vList5"/>
    <dgm:cxn modelId="{D8CC425E-7D58-460F-921B-8ECC70ADFBE1}" type="presParOf" srcId="{3BFAA4D4-7948-4981-8BD7-41F2716809BD}" destId="{38DD4646-1551-4F73-BE27-25A567FDFF0C}" srcOrd="0" destOrd="0" presId="urn:microsoft.com/office/officeart/2005/8/layout/vList5"/>
    <dgm:cxn modelId="{0E81E7C0-1478-450C-9DA5-4B83D94FCF6E}" type="presParOf" srcId="{38DD4646-1551-4F73-BE27-25A567FDFF0C}" destId="{7E0A92BE-B30E-499E-82BE-251D23B621D8}" srcOrd="0" destOrd="0" presId="urn:microsoft.com/office/officeart/2005/8/layout/vList5"/>
    <dgm:cxn modelId="{0A4016E1-61E4-49FE-80DA-B2D7A00821A9}" type="presParOf" srcId="{38DD4646-1551-4F73-BE27-25A567FDFF0C}" destId="{B0E9B632-8707-4AFD-B5D7-D1FE0E4A6D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0D35E4-3DFF-40AA-BEED-572E93816F27}" type="doc">
      <dgm:prSet loTypeId="urn:microsoft.com/office/officeart/2005/8/layout/vList5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BB938DDF-F2B9-4FB8-AD8E-F34F9FE6171F}">
      <dgm:prSet/>
      <dgm:spPr>
        <a:solidFill>
          <a:srgbClr val="F26527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Eviction Court Navigation in 5 Courts</a:t>
          </a:r>
        </a:p>
      </dgm:t>
    </dgm:pt>
    <dgm:pt modelId="{CCD5D5C6-4ECD-402C-BFCD-CCAC9F127CFF}" type="parTrans" cxnId="{C260ABCC-E77D-4EE9-940A-9E9595A7E3CC}">
      <dgm:prSet/>
      <dgm:spPr/>
      <dgm:t>
        <a:bodyPr/>
        <a:lstStyle/>
        <a:p>
          <a:endParaRPr lang="en-US"/>
        </a:p>
      </dgm:t>
    </dgm:pt>
    <dgm:pt modelId="{6B57A632-B8F9-4817-BC2F-85BF1F7D8DF4}" type="sibTrans" cxnId="{C260ABCC-E77D-4EE9-940A-9E9595A7E3CC}">
      <dgm:prSet/>
      <dgm:spPr/>
      <dgm:t>
        <a:bodyPr/>
        <a:lstStyle/>
        <a:p>
          <a:endParaRPr lang="en-US"/>
        </a:p>
      </dgm:t>
    </dgm:pt>
    <dgm:pt modelId="{08C9E1CA-CF0D-4CA0-BA7D-88C30CC0E0C7}" type="pres">
      <dgm:prSet presAssocID="{A10D35E4-3DFF-40AA-BEED-572E93816F27}" presName="Name0" presStyleCnt="0">
        <dgm:presLayoutVars>
          <dgm:dir/>
          <dgm:animLvl val="lvl"/>
          <dgm:resizeHandles val="exact"/>
        </dgm:presLayoutVars>
      </dgm:prSet>
      <dgm:spPr/>
    </dgm:pt>
    <dgm:pt modelId="{ADD3A116-0465-4011-8FE8-3ED03D49C927}" type="pres">
      <dgm:prSet presAssocID="{BB938DDF-F2B9-4FB8-AD8E-F34F9FE6171F}" presName="linNode" presStyleCnt="0"/>
      <dgm:spPr/>
    </dgm:pt>
    <dgm:pt modelId="{6A9C8AEA-97F1-4EDE-AA42-07FBE49AB468}" type="pres">
      <dgm:prSet presAssocID="{BB938DDF-F2B9-4FB8-AD8E-F34F9FE6171F}" presName="parentText" presStyleLbl="node1" presStyleIdx="0" presStyleCnt="1" custScaleX="128775">
        <dgm:presLayoutVars>
          <dgm:chMax val="1"/>
          <dgm:bulletEnabled val="1"/>
        </dgm:presLayoutVars>
      </dgm:prSet>
      <dgm:spPr/>
    </dgm:pt>
  </dgm:ptLst>
  <dgm:cxnLst>
    <dgm:cxn modelId="{AB520248-9D71-43CF-AF64-21C27CE955CA}" type="presOf" srcId="{BB938DDF-F2B9-4FB8-AD8E-F34F9FE6171F}" destId="{6A9C8AEA-97F1-4EDE-AA42-07FBE49AB468}" srcOrd="0" destOrd="0" presId="urn:microsoft.com/office/officeart/2005/8/layout/vList5"/>
    <dgm:cxn modelId="{A829448A-71E2-4D2A-BA01-D3A62B56EF9B}" type="presOf" srcId="{A10D35E4-3DFF-40AA-BEED-572E93816F27}" destId="{08C9E1CA-CF0D-4CA0-BA7D-88C30CC0E0C7}" srcOrd="0" destOrd="0" presId="urn:microsoft.com/office/officeart/2005/8/layout/vList5"/>
    <dgm:cxn modelId="{C260ABCC-E77D-4EE9-940A-9E9595A7E3CC}" srcId="{A10D35E4-3DFF-40AA-BEED-572E93816F27}" destId="{BB938DDF-F2B9-4FB8-AD8E-F34F9FE6171F}" srcOrd="0" destOrd="0" parTransId="{CCD5D5C6-4ECD-402C-BFCD-CCAC9F127CFF}" sibTransId="{6B57A632-B8F9-4817-BC2F-85BF1F7D8DF4}"/>
    <dgm:cxn modelId="{BF5A72C2-7F22-4D88-9981-7C6C3982058D}" type="presParOf" srcId="{08C9E1CA-CF0D-4CA0-BA7D-88C30CC0E0C7}" destId="{ADD3A116-0465-4011-8FE8-3ED03D49C927}" srcOrd="0" destOrd="0" presId="urn:microsoft.com/office/officeart/2005/8/layout/vList5"/>
    <dgm:cxn modelId="{46BBBF69-12FA-450A-A0CD-F3442E46454A}" type="presParOf" srcId="{ADD3A116-0465-4011-8FE8-3ED03D49C927}" destId="{6A9C8AEA-97F1-4EDE-AA42-07FBE49AB46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7A5E36-EAE5-4F25-84ED-4C4B6E390AD0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0DC9B2-BCDC-41D9-A842-8D2AECC3C968}">
      <dgm:prSet/>
      <dgm:spPr>
        <a:solidFill>
          <a:srgbClr val="FFB351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Convening and Advocacy Efforts</a:t>
          </a:r>
        </a:p>
      </dgm:t>
    </dgm:pt>
    <dgm:pt modelId="{5699BCBB-9CC9-4C42-A672-FC724158A8DB}" type="parTrans" cxnId="{7AD59B71-C1A1-42C2-9111-0AB0B403675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5E1DFC-0BF8-420B-907A-04DF6F8B657B}" type="sibTrans" cxnId="{7AD59B71-C1A1-42C2-9111-0AB0B403675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0D1809-58AA-466A-87B5-66B7A0D05ED5}" type="pres">
      <dgm:prSet presAssocID="{A37A5E36-EAE5-4F25-84ED-4C4B6E390AD0}" presName="Name0" presStyleCnt="0">
        <dgm:presLayoutVars>
          <dgm:dir/>
          <dgm:animLvl val="lvl"/>
          <dgm:resizeHandles val="exact"/>
        </dgm:presLayoutVars>
      </dgm:prSet>
      <dgm:spPr/>
    </dgm:pt>
    <dgm:pt modelId="{EA4514D4-D8ED-45E2-BD89-613CD2C75A42}" type="pres">
      <dgm:prSet presAssocID="{200DC9B2-BCDC-41D9-A842-8D2AECC3C968}" presName="linNode" presStyleCnt="0"/>
      <dgm:spPr/>
    </dgm:pt>
    <dgm:pt modelId="{8F7565D2-625A-448E-A03C-ED367CB74868}" type="pres">
      <dgm:prSet presAssocID="{200DC9B2-BCDC-41D9-A842-8D2AECC3C968}" presName="parentText" presStyleLbl="node1" presStyleIdx="0" presStyleCnt="1" custScaleX="144725" custLinFactY="-6007" custLinFactNeighborX="24818" custLinFactNeighborY="-100000">
        <dgm:presLayoutVars>
          <dgm:chMax val="1"/>
          <dgm:bulletEnabled val="1"/>
        </dgm:presLayoutVars>
      </dgm:prSet>
      <dgm:spPr/>
    </dgm:pt>
  </dgm:ptLst>
  <dgm:cxnLst>
    <dgm:cxn modelId="{238B4901-8EB8-4433-B327-9A37FFC33FC1}" type="presOf" srcId="{200DC9B2-BCDC-41D9-A842-8D2AECC3C968}" destId="{8F7565D2-625A-448E-A03C-ED367CB74868}" srcOrd="0" destOrd="0" presId="urn:microsoft.com/office/officeart/2005/8/layout/vList5"/>
    <dgm:cxn modelId="{7D21290E-A1BF-4BE2-8D13-8D344385E170}" type="presOf" srcId="{A37A5E36-EAE5-4F25-84ED-4C4B6E390AD0}" destId="{230D1809-58AA-466A-87B5-66B7A0D05ED5}" srcOrd="0" destOrd="0" presId="urn:microsoft.com/office/officeart/2005/8/layout/vList5"/>
    <dgm:cxn modelId="{7AD59B71-C1A1-42C2-9111-0AB0B4036755}" srcId="{A37A5E36-EAE5-4F25-84ED-4C4B6E390AD0}" destId="{200DC9B2-BCDC-41D9-A842-8D2AECC3C968}" srcOrd="0" destOrd="0" parTransId="{5699BCBB-9CC9-4C42-A672-FC724158A8DB}" sibTransId="{7A5E1DFC-0BF8-420B-907A-04DF6F8B657B}"/>
    <dgm:cxn modelId="{D56ADD96-A442-4720-B394-9C626CB7D85A}" type="presParOf" srcId="{230D1809-58AA-466A-87B5-66B7A0D05ED5}" destId="{EA4514D4-D8ED-45E2-BD89-613CD2C75A42}" srcOrd="0" destOrd="0" presId="urn:microsoft.com/office/officeart/2005/8/layout/vList5"/>
    <dgm:cxn modelId="{4A713D38-D848-4E77-BAC1-EB940E603221}" type="presParOf" srcId="{EA4514D4-D8ED-45E2-BD89-613CD2C75A42}" destId="{8F7565D2-625A-448E-A03C-ED367CB7486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0B853C-A9AE-4647-B971-095E1E195276}" type="doc">
      <dgm:prSet loTypeId="urn:microsoft.com/office/officeart/2005/8/layout/arrow6" loCatId="process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47EF25B-9CBB-4CEE-9E52-E69199D8B202}">
      <dgm:prSet custT="1"/>
      <dgm:spPr/>
      <dgm:t>
        <a:bodyPr/>
        <a:lstStyle/>
        <a:p>
          <a:pPr>
            <a:buNone/>
          </a:pPr>
          <a:r>
            <a:rPr lang="en-US" sz="27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THREATS &amp; CHALLENGES:</a:t>
          </a:r>
        </a:p>
      </dgm:t>
    </dgm:pt>
    <dgm:pt modelId="{C951E1C2-F958-4B06-B2F6-DAEDE59456E1}" type="parTrans" cxnId="{2396FC2C-EDB5-45FC-B417-3B9374FBBF8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241B2-5812-4162-AF33-60B1F556E3E5}" type="sibTrans" cxnId="{2396FC2C-EDB5-45FC-B417-3B9374FBBF8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AEE8E2-BB73-4B11-9861-7EE079E8C519}">
      <dgm:prSet custT="1"/>
      <dgm:spPr/>
      <dgm:t>
        <a:bodyPr/>
        <a:lstStyle/>
        <a:p>
          <a:pPr>
            <a:buClr>
              <a:srgbClr val="FF0000"/>
            </a:buClr>
            <a:buFont typeface="Arial" panose="020B0604020202020204" pitchFamily="34" charset="0"/>
            <a:buChar char="Χ"/>
          </a:pP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i="1" dirty="0">
              <a:latin typeface="Arial" panose="020B0604020202020204" pitchFamily="34" charset="0"/>
              <a:cs typeface="Arial" panose="020B0604020202020204" pitchFamily="34" charset="0"/>
            </a:rPr>
            <a:t>Alternatives to traditional leasing</a:t>
          </a:r>
        </a:p>
      </dgm:t>
    </dgm:pt>
    <dgm:pt modelId="{DB754420-2412-4022-A734-0BDCB9ED19B1}" type="parTrans" cxnId="{E85C674E-1F36-4B78-B495-879F5FA95A4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B8543F-1329-4E91-B1EA-ECC64DC58435}" type="sibTrans" cxnId="{E85C674E-1F36-4B78-B495-879F5FA95A4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3F1762-F836-44D4-B790-37007BDBED6E}">
      <dgm:prSet custT="1"/>
      <dgm:spPr/>
      <dgm:t>
        <a:bodyPr/>
        <a:lstStyle/>
        <a:p>
          <a:pPr>
            <a:buNone/>
          </a:pPr>
          <a:r>
            <a:rPr lang="en-US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OPPORTUNITIES AHEAD:</a:t>
          </a:r>
        </a:p>
      </dgm:t>
    </dgm:pt>
    <dgm:pt modelId="{8A8481EF-FC8E-4F80-A0FD-6BE2FFF31F05}" type="parTrans" cxnId="{49615B10-9E70-484C-95DF-7D83FC0AC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E1FD0-D51E-40F0-B5B6-D99E29D7A5F1}" type="sibTrans" cxnId="{49615B10-9E70-484C-95DF-7D83FC0AC9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A1DA9D-1386-45FA-A5E2-70609E57247E}">
      <dgm:prSet custT="1"/>
      <dgm:spPr/>
      <dgm:t>
        <a:bodyPr/>
        <a:lstStyle/>
        <a:p>
          <a:pPr>
            <a:buClr>
              <a:srgbClr val="92D050"/>
            </a:buClr>
            <a:buSzPct val="110000"/>
            <a:buFont typeface="Wingdings" panose="05000000000000000000" pitchFamily="2" charset="2"/>
            <a:buChar char="ü"/>
          </a:pPr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Extended Hours</a:t>
          </a:r>
        </a:p>
      </dgm:t>
    </dgm:pt>
    <dgm:pt modelId="{74A72C2A-C330-4775-9835-4328F5222660}" type="parTrans" cxnId="{EB78BC2F-4D85-4565-BA0F-C19BDBEFAAB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E9B6A1-A5EC-4E1B-B4EA-7818AF14F98D}" type="sibTrans" cxnId="{EB78BC2F-4D85-4565-BA0F-C19BDBEFAAB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B18C2-298F-4441-B762-76433F7D2CED}">
      <dgm:prSet custT="1"/>
      <dgm:spPr/>
      <dgm:t>
        <a:bodyPr/>
        <a:lstStyle/>
        <a:p>
          <a:pPr>
            <a:buClr>
              <a:srgbClr val="92D050"/>
            </a:buClr>
            <a:buSzPct val="110000"/>
            <a:buFont typeface="Wingdings" panose="05000000000000000000" pitchFamily="2" charset="2"/>
            <a:buChar char="ü"/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Post-Eviction Supports</a:t>
          </a:r>
        </a:p>
      </dgm:t>
    </dgm:pt>
    <dgm:pt modelId="{5B1677B1-A25F-49CB-A3ED-20D3E01418C5}" type="parTrans" cxnId="{EABE9CB0-B65D-498D-98DD-96166B268C0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8F1940-7306-46C6-A0F2-BC25F3D20358}" type="sibTrans" cxnId="{EABE9CB0-B65D-498D-98DD-96166B268C0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1559D-1FF9-4E5E-9192-864958DCE05E}">
      <dgm:prSet custT="1"/>
      <dgm:spPr/>
      <dgm:t>
        <a:bodyPr/>
        <a:lstStyle/>
        <a:p>
          <a:pPr>
            <a:buClr>
              <a:srgbClr val="92D050"/>
            </a:buClr>
            <a:buSzPct val="110000"/>
            <a:buFont typeface="Wingdings" panose="05000000000000000000" pitchFamily="2" charset="2"/>
            <a:buChar char="ü"/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System Adjustments for sustainable household impact</a:t>
          </a:r>
        </a:p>
      </dgm:t>
    </dgm:pt>
    <dgm:pt modelId="{FA1CEC8E-D1AF-4F20-A540-BF235660D4DA}" type="parTrans" cxnId="{A4C648A1-A9B8-4C72-A1B9-DC67AF3163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9EBB1-DFDA-4B54-BAA4-BCA413BC9DAB}" type="sibTrans" cxnId="{A4C648A1-A9B8-4C72-A1B9-DC67AF3163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AC1AF-BD69-465E-98CF-8A0EFB57A7EA}" type="pres">
      <dgm:prSet presAssocID="{DF0B853C-A9AE-4647-B971-095E1E195276}" presName="compositeShape" presStyleCnt="0">
        <dgm:presLayoutVars>
          <dgm:chMax val="2"/>
          <dgm:dir/>
          <dgm:resizeHandles val="exact"/>
        </dgm:presLayoutVars>
      </dgm:prSet>
      <dgm:spPr/>
    </dgm:pt>
    <dgm:pt modelId="{BEBE263C-7C64-4081-9FEE-9C37F4EDC5BD}" type="pres">
      <dgm:prSet presAssocID="{DF0B853C-A9AE-4647-B971-095E1E195276}" presName="ribbon" presStyleLbl="node1" presStyleIdx="0" presStyleCnt="1" custLinFactNeighborX="0" custLinFactNeighborY="3119"/>
      <dgm:spPr>
        <a:solidFill>
          <a:srgbClr val="005191"/>
        </a:solidFill>
      </dgm:spPr>
    </dgm:pt>
    <dgm:pt modelId="{30543029-8365-4B52-AE51-A55B9C817063}" type="pres">
      <dgm:prSet presAssocID="{DF0B853C-A9AE-4647-B971-095E1E195276}" presName="leftArrowText" presStyleLbl="node1" presStyleIdx="0" presStyleCnt="1" custScaleX="130173" custLinFactNeighborX="948" custLinFactNeighborY="4244">
        <dgm:presLayoutVars>
          <dgm:chMax val="0"/>
          <dgm:bulletEnabled val="1"/>
        </dgm:presLayoutVars>
      </dgm:prSet>
      <dgm:spPr/>
    </dgm:pt>
    <dgm:pt modelId="{123EA11A-00B7-4B15-B69F-A9A8448F98C0}" type="pres">
      <dgm:prSet presAssocID="{DF0B853C-A9AE-4647-B971-095E1E195276}" presName="rightArrowText" presStyleLbl="node1" presStyleIdx="0" presStyleCnt="1" custLinFactNeighborX="-2504" custLinFactNeighborY="10665">
        <dgm:presLayoutVars>
          <dgm:chMax val="0"/>
          <dgm:bulletEnabled val="1"/>
        </dgm:presLayoutVars>
      </dgm:prSet>
      <dgm:spPr/>
    </dgm:pt>
  </dgm:ptLst>
  <dgm:cxnLst>
    <dgm:cxn modelId="{49615B10-9E70-484C-95DF-7D83FC0AC907}" srcId="{DF0B853C-A9AE-4647-B971-095E1E195276}" destId="{553F1762-F836-44D4-B790-37007BDBED6E}" srcOrd="1" destOrd="0" parTransId="{8A8481EF-FC8E-4F80-A0FD-6BE2FFF31F05}" sibTransId="{B51E1FD0-D51E-40F0-B5B6-D99E29D7A5F1}"/>
    <dgm:cxn modelId="{EBACF62B-D154-4B38-BE5E-33CAECB537DF}" type="presOf" srcId="{3EAEE8E2-BB73-4B11-9861-7EE079E8C519}" destId="{30543029-8365-4B52-AE51-A55B9C817063}" srcOrd="0" destOrd="1" presId="urn:microsoft.com/office/officeart/2005/8/layout/arrow6"/>
    <dgm:cxn modelId="{2396FC2C-EDB5-45FC-B417-3B9374FBBF8C}" srcId="{DF0B853C-A9AE-4647-B971-095E1E195276}" destId="{147EF25B-9CBB-4CEE-9E52-E69199D8B202}" srcOrd="0" destOrd="0" parTransId="{C951E1C2-F958-4B06-B2F6-DAEDE59456E1}" sibTransId="{165241B2-5812-4162-AF33-60B1F556E3E5}"/>
    <dgm:cxn modelId="{EB78BC2F-4D85-4565-BA0F-C19BDBEFAAB1}" srcId="{553F1762-F836-44D4-B790-37007BDBED6E}" destId="{2AA1DA9D-1386-45FA-A5E2-70609E57247E}" srcOrd="0" destOrd="0" parTransId="{74A72C2A-C330-4775-9835-4328F5222660}" sibTransId="{60E9B6A1-A5EC-4E1B-B4EA-7818AF14F98D}"/>
    <dgm:cxn modelId="{481BCC30-F2F7-4677-966A-71EC1C947407}" type="presOf" srcId="{147EF25B-9CBB-4CEE-9E52-E69199D8B202}" destId="{30543029-8365-4B52-AE51-A55B9C817063}" srcOrd="0" destOrd="0" presId="urn:microsoft.com/office/officeart/2005/8/layout/arrow6"/>
    <dgm:cxn modelId="{A3F4FD35-ACAC-4671-9883-0563B61E29C6}" type="presOf" srcId="{553F1762-F836-44D4-B790-37007BDBED6E}" destId="{123EA11A-00B7-4B15-B69F-A9A8448F98C0}" srcOrd="0" destOrd="0" presId="urn:microsoft.com/office/officeart/2005/8/layout/arrow6"/>
    <dgm:cxn modelId="{816CCC41-FF1D-4292-9C1D-63D1A24544EF}" type="presOf" srcId="{17AB18C2-298F-4441-B762-76433F7D2CED}" destId="{123EA11A-00B7-4B15-B69F-A9A8448F98C0}" srcOrd="0" destOrd="2" presId="urn:microsoft.com/office/officeart/2005/8/layout/arrow6"/>
    <dgm:cxn modelId="{E85C674E-1F36-4B78-B495-879F5FA95A41}" srcId="{147EF25B-9CBB-4CEE-9E52-E69199D8B202}" destId="{3EAEE8E2-BB73-4B11-9861-7EE079E8C519}" srcOrd="0" destOrd="0" parTransId="{DB754420-2412-4022-A734-0BDCB9ED19B1}" sibTransId="{FAB8543F-1329-4E91-B1EA-ECC64DC58435}"/>
    <dgm:cxn modelId="{D5D8F47C-BFFD-455B-BFF7-FF90C94612C5}" type="presOf" srcId="{0951559D-1FF9-4E5E-9192-864958DCE05E}" destId="{123EA11A-00B7-4B15-B69F-A9A8448F98C0}" srcOrd="0" destOrd="3" presId="urn:microsoft.com/office/officeart/2005/8/layout/arrow6"/>
    <dgm:cxn modelId="{A4C648A1-A9B8-4C72-A1B9-DC67AF316373}" srcId="{553F1762-F836-44D4-B790-37007BDBED6E}" destId="{0951559D-1FF9-4E5E-9192-864958DCE05E}" srcOrd="2" destOrd="0" parTransId="{FA1CEC8E-D1AF-4F20-A540-BF235660D4DA}" sibTransId="{F3A9EBB1-DFDA-4B54-BAA4-BCA413BC9DAB}"/>
    <dgm:cxn modelId="{EABE9CB0-B65D-498D-98DD-96166B268C09}" srcId="{553F1762-F836-44D4-B790-37007BDBED6E}" destId="{17AB18C2-298F-4441-B762-76433F7D2CED}" srcOrd="1" destOrd="0" parTransId="{5B1677B1-A25F-49CB-A3ED-20D3E01418C5}" sibTransId="{098F1940-7306-46C6-A0F2-BC25F3D20358}"/>
    <dgm:cxn modelId="{11F2D3C3-B4D4-4E7A-B489-DCB3280ED959}" type="presOf" srcId="{DF0B853C-A9AE-4647-B971-095E1E195276}" destId="{F92AC1AF-BD69-465E-98CF-8A0EFB57A7EA}" srcOrd="0" destOrd="0" presId="urn:microsoft.com/office/officeart/2005/8/layout/arrow6"/>
    <dgm:cxn modelId="{ADEC76DE-FC25-429A-921B-01AC7EEBA29A}" type="presOf" srcId="{2AA1DA9D-1386-45FA-A5E2-70609E57247E}" destId="{123EA11A-00B7-4B15-B69F-A9A8448F98C0}" srcOrd="0" destOrd="1" presId="urn:microsoft.com/office/officeart/2005/8/layout/arrow6"/>
    <dgm:cxn modelId="{4D2F4070-C2BF-4B8E-998A-FE42B619D628}" type="presParOf" srcId="{F92AC1AF-BD69-465E-98CF-8A0EFB57A7EA}" destId="{BEBE263C-7C64-4081-9FEE-9C37F4EDC5BD}" srcOrd="0" destOrd="0" presId="urn:microsoft.com/office/officeart/2005/8/layout/arrow6"/>
    <dgm:cxn modelId="{A6116F08-0457-452E-896C-13019BD0F22C}" type="presParOf" srcId="{F92AC1AF-BD69-465E-98CF-8A0EFB57A7EA}" destId="{30543029-8365-4B52-AE51-A55B9C817063}" srcOrd="1" destOrd="0" presId="urn:microsoft.com/office/officeart/2005/8/layout/arrow6"/>
    <dgm:cxn modelId="{D024C8E5-9832-4418-A55C-63AF93C769E7}" type="presParOf" srcId="{F92AC1AF-BD69-465E-98CF-8A0EFB57A7EA}" destId="{123EA11A-00B7-4B15-B69F-A9A8448F98C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96F298-E7C4-46B8-A1A8-D73F4DA83A75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4E24FB-49F5-48EB-8F6C-B9FDE8C6C177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Fall/Winter 2023, 43 Hired Participants</a:t>
          </a:r>
        </a:p>
      </dgm:t>
    </dgm:pt>
    <dgm:pt modelId="{ACBFBF9E-1569-489D-BBE6-4B4FFE38C855}" type="parTrans" cxnId="{C32E76CB-27A1-4A0F-85DA-659E5B79F89D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3E9CA0-8EF6-478C-A622-A324C068F74D}" type="sibTrans" cxnId="{C32E76CB-27A1-4A0F-85DA-659E5B79F89D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99F678-B50E-49BB-AFD4-ECE5055108C4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Spring 2024, 29 Hired Participants</a:t>
          </a:r>
        </a:p>
      </dgm:t>
    </dgm:pt>
    <dgm:pt modelId="{D8CBD5DD-12B5-4BCF-8A68-F7BB31EE580C}" type="parTrans" cxnId="{B2895E9A-9997-4162-AB99-1389893323A6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7EBD1E-CDA4-43B3-8706-4B273B0FFD42}" type="sibTrans" cxnId="{B2895E9A-9997-4162-AB99-1389893323A6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6DD453-581E-42B4-9EB2-56733418A175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Fall/Winter 2024, 58 Hired Participants</a:t>
          </a:r>
        </a:p>
      </dgm:t>
    </dgm:pt>
    <dgm:pt modelId="{89716872-92E8-43A3-867A-2D134232AD62}" type="parTrans" cxnId="{CA0C646E-2DDD-4C4B-BB0B-97FD20696BA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AF349E-42C9-4574-A500-ABCE1E1A82A2}" type="sibTrans" cxnId="{CA0C646E-2DDD-4C4B-BB0B-97FD20696BA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A1EE44-553C-495A-9F6A-B88EFC5D6853}" type="pres">
      <dgm:prSet presAssocID="{CA96F298-E7C4-46B8-A1A8-D73F4DA83A75}" presName="linearFlow" presStyleCnt="0">
        <dgm:presLayoutVars>
          <dgm:dir/>
          <dgm:resizeHandles val="exact"/>
        </dgm:presLayoutVars>
      </dgm:prSet>
      <dgm:spPr/>
    </dgm:pt>
    <dgm:pt modelId="{A273D131-FF48-43FD-ADA6-7858EB49307A}" type="pres">
      <dgm:prSet presAssocID="{C04E24FB-49F5-48EB-8F6C-B9FDE8C6C177}" presName="composite" presStyleCnt="0"/>
      <dgm:spPr/>
    </dgm:pt>
    <dgm:pt modelId="{47AA160D-B9CA-4C59-A6E7-74FBE249FCBB}" type="pres">
      <dgm:prSet presAssocID="{C04E24FB-49F5-48EB-8F6C-B9FDE8C6C177}" presName="imgShp" presStyleLbl="fgImgPlace1" presStyleIdx="0" presStyleCnt="3" custLinFactNeighborX="-32390" custLinFactNeighborY="-50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002D72"/>
          </a:solidFill>
        </a:ln>
      </dgm:spPr>
      <dgm:extLst>
        <a:ext uri="{E40237B7-FDA0-4F09-8148-C483321AD2D9}">
          <dgm14:cNvPr xmlns:dgm14="http://schemas.microsoft.com/office/drawing/2010/diagram" id="0" name="" descr="Aspiration with solid fill"/>
        </a:ext>
      </dgm:extLst>
    </dgm:pt>
    <dgm:pt modelId="{E04669EB-EBA7-4795-B85D-AC43DD7A6195}" type="pres">
      <dgm:prSet presAssocID="{C04E24FB-49F5-48EB-8F6C-B9FDE8C6C177}" presName="txShp" presStyleLbl="node1" presStyleIdx="0" presStyleCnt="3">
        <dgm:presLayoutVars>
          <dgm:bulletEnabled val="1"/>
        </dgm:presLayoutVars>
      </dgm:prSet>
      <dgm:spPr/>
    </dgm:pt>
    <dgm:pt modelId="{1AA44828-2141-473D-9A72-1FA5E22EB500}" type="pres">
      <dgm:prSet presAssocID="{593E9CA0-8EF6-478C-A622-A324C068F74D}" presName="spacing" presStyleCnt="0"/>
      <dgm:spPr/>
    </dgm:pt>
    <dgm:pt modelId="{6C5D2355-A3DA-4D41-8401-A821B4C2C2CC}" type="pres">
      <dgm:prSet presAssocID="{8D99F678-B50E-49BB-AFD4-ECE5055108C4}" presName="composite" presStyleCnt="0"/>
      <dgm:spPr/>
    </dgm:pt>
    <dgm:pt modelId="{AE0E13E3-5CD7-4489-A36C-412C6F28976B}" type="pres">
      <dgm:prSet presAssocID="{8D99F678-B50E-49BB-AFD4-ECE5055108C4}" presName="imgShp" presStyleLbl="fgImgPlace1" presStyleIdx="1" presStyleCnt="3" custLinFactNeighborX="-2184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002D72"/>
          </a:solidFill>
        </a:ln>
      </dgm:spPr>
      <dgm:extLst>
        <a:ext uri="{E40237B7-FDA0-4F09-8148-C483321AD2D9}">
          <dgm14:cNvPr xmlns:dgm14="http://schemas.microsoft.com/office/drawing/2010/diagram" id="0" name="" descr="Aspiration with solid fill"/>
        </a:ext>
      </dgm:extLst>
    </dgm:pt>
    <dgm:pt modelId="{6455A9F6-0D18-418E-BDE8-BA7D520F73BA}" type="pres">
      <dgm:prSet presAssocID="{8D99F678-B50E-49BB-AFD4-ECE5055108C4}" presName="txShp" presStyleLbl="node1" presStyleIdx="1" presStyleCnt="3">
        <dgm:presLayoutVars>
          <dgm:bulletEnabled val="1"/>
        </dgm:presLayoutVars>
      </dgm:prSet>
      <dgm:spPr/>
    </dgm:pt>
    <dgm:pt modelId="{4FFACB35-ED08-4055-872D-42281B5817DF}" type="pres">
      <dgm:prSet presAssocID="{537EBD1E-CDA4-43B3-8706-4B273B0FFD42}" presName="spacing" presStyleCnt="0"/>
      <dgm:spPr/>
    </dgm:pt>
    <dgm:pt modelId="{046D9488-2621-4FBB-A0EE-CA45C5A75965}" type="pres">
      <dgm:prSet presAssocID="{9E6DD453-581E-42B4-9EB2-56733418A175}" presName="composite" presStyleCnt="0"/>
      <dgm:spPr/>
    </dgm:pt>
    <dgm:pt modelId="{6DAD3629-379A-4A0A-8888-F954E4678C03}" type="pres">
      <dgm:prSet presAssocID="{9E6DD453-581E-42B4-9EB2-56733418A175}" presName="imgShp" presStyleLbl="fgImgPlace1" presStyleIdx="2" presStyleCnt="3" custLinFactNeighborX="-21846" custLinFactNeighborY="194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rgbClr val="002D72"/>
          </a:solidFill>
        </a:ln>
      </dgm:spPr>
      <dgm:extLst>
        <a:ext uri="{E40237B7-FDA0-4F09-8148-C483321AD2D9}">
          <dgm14:cNvPr xmlns:dgm14="http://schemas.microsoft.com/office/drawing/2010/diagram" id="0" name="" descr="Aspiration with solid fill"/>
        </a:ext>
      </dgm:extLst>
    </dgm:pt>
    <dgm:pt modelId="{AF0F4F89-8F8C-41F4-89D4-E6206304646C}" type="pres">
      <dgm:prSet presAssocID="{9E6DD453-581E-42B4-9EB2-56733418A175}" presName="txShp" presStyleLbl="node1" presStyleIdx="2" presStyleCnt="3">
        <dgm:presLayoutVars>
          <dgm:bulletEnabled val="1"/>
        </dgm:presLayoutVars>
      </dgm:prSet>
      <dgm:spPr/>
    </dgm:pt>
  </dgm:ptLst>
  <dgm:cxnLst>
    <dgm:cxn modelId="{66F1512B-3B4A-42E0-85FF-16A3D9B810EF}" type="presOf" srcId="{8D99F678-B50E-49BB-AFD4-ECE5055108C4}" destId="{6455A9F6-0D18-418E-BDE8-BA7D520F73BA}" srcOrd="0" destOrd="0" presId="urn:microsoft.com/office/officeart/2005/8/layout/vList3"/>
    <dgm:cxn modelId="{9B5E8241-88BA-4F05-B970-03DCBF06CD39}" type="presOf" srcId="{9E6DD453-581E-42B4-9EB2-56733418A175}" destId="{AF0F4F89-8F8C-41F4-89D4-E6206304646C}" srcOrd="0" destOrd="0" presId="urn:microsoft.com/office/officeart/2005/8/layout/vList3"/>
    <dgm:cxn modelId="{CA0C646E-2DDD-4C4B-BB0B-97FD20696BAA}" srcId="{CA96F298-E7C4-46B8-A1A8-D73F4DA83A75}" destId="{9E6DD453-581E-42B4-9EB2-56733418A175}" srcOrd="2" destOrd="0" parTransId="{89716872-92E8-43A3-867A-2D134232AD62}" sibTransId="{16AF349E-42C9-4574-A500-ABCE1E1A82A2}"/>
    <dgm:cxn modelId="{B3BD2E56-D888-43A6-A88B-884248CD0CFD}" type="presOf" srcId="{CA96F298-E7C4-46B8-A1A8-D73F4DA83A75}" destId="{B1A1EE44-553C-495A-9F6A-B88EFC5D6853}" srcOrd="0" destOrd="0" presId="urn:microsoft.com/office/officeart/2005/8/layout/vList3"/>
    <dgm:cxn modelId="{B2895E9A-9997-4162-AB99-1389893323A6}" srcId="{CA96F298-E7C4-46B8-A1A8-D73F4DA83A75}" destId="{8D99F678-B50E-49BB-AFD4-ECE5055108C4}" srcOrd="1" destOrd="0" parTransId="{D8CBD5DD-12B5-4BCF-8A68-F7BB31EE580C}" sibTransId="{537EBD1E-CDA4-43B3-8706-4B273B0FFD42}"/>
    <dgm:cxn modelId="{C32E76CB-27A1-4A0F-85DA-659E5B79F89D}" srcId="{CA96F298-E7C4-46B8-A1A8-D73F4DA83A75}" destId="{C04E24FB-49F5-48EB-8F6C-B9FDE8C6C177}" srcOrd="0" destOrd="0" parTransId="{ACBFBF9E-1569-489D-BBE6-4B4FFE38C855}" sibTransId="{593E9CA0-8EF6-478C-A622-A324C068F74D}"/>
    <dgm:cxn modelId="{04B166DC-6894-4970-AE07-1E2669F1030D}" type="presOf" srcId="{C04E24FB-49F5-48EB-8F6C-B9FDE8C6C177}" destId="{E04669EB-EBA7-4795-B85D-AC43DD7A6195}" srcOrd="0" destOrd="0" presId="urn:microsoft.com/office/officeart/2005/8/layout/vList3"/>
    <dgm:cxn modelId="{6F6301FB-2BE8-4CF3-932D-43C78FAEF73B}" type="presParOf" srcId="{B1A1EE44-553C-495A-9F6A-B88EFC5D6853}" destId="{A273D131-FF48-43FD-ADA6-7858EB49307A}" srcOrd="0" destOrd="0" presId="urn:microsoft.com/office/officeart/2005/8/layout/vList3"/>
    <dgm:cxn modelId="{1FBB306B-4110-439F-8791-E8D1CCBEABA7}" type="presParOf" srcId="{A273D131-FF48-43FD-ADA6-7858EB49307A}" destId="{47AA160D-B9CA-4C59-A6E7-74FBE249FCBB}" srcOrd="0" destOrd="0" presId="urn:microsoft.com/office/officeart/2005/8/layout/vList3"/>
    <dgm:cxn modelId="{F460137B-2440-4BE7-A26A-4632D43B6BF7}" type="presParOf" srcId="{A273D131-FF48-43FD-ADA6-7858EB49307A}" destId="{E04669EB-EBA7-4795-B85D-AC43DD7A6195}" srcOrd="1" destOrd="0" presId="urn:microsoft.com/office/officeart/2005/8/layout/vList3"/>
    <dgm:cxn modelId="{0A4CE35F-D9DA-4631-9B4E-850BDE7489FE}" type="presParOf" srcId="{B1A1EE44-553C-495A-9F6A-B88EFC5D6853}" destId="{1AA44828-2141-473D-9A72-1FA5E22EB500}" srcOrd="1" destOrd="0" presId="urn:microsoft.com/office/officeart/2005/8/layout/vList3"/>
    <dgm:cxn modelId="{DB2F6EF0-0006-422D-AEC9-836FA9B6A824}" type="presParOf" srcId="{B1A1EE44-553C-495A-9F6A-B88EFC5D6853}" destId="{6C5D2355-A3DA-4D41-8401-A821B4C2C2CC}" srcOrd="2" destOrd="0" presId="urn:microsoft.com/office/officeart/2005/8/layout/vList3"/>
    <dgm:cxn modelId="{5FF04BE2-9748-4716-A87B-CCC229461EF7}" type="presParOf" srcId="{6C5D2355-A3DA-4D41-8401-A821B4C2C2CC}" destId="{AE0E13E3-5CD7-4489-A36C-412C6F28976B}" srcOrd="0" destOrd="0" presId="urn:microsoft.com/office/officeart/2005/8/layout/vList3"/>
    <dgm:cxn modelId="{A2EEA8B7-8EC4-44A2-8F3E-6B95B66D9030}" type="presParOf" srcId="{6C5D2355-A3DA-4D41-8401-A821B4C2C2CC}" destId="{6455A9F6-0D18-418E-BDE8-BA7D520F73BA}" srcOrd="1" destOrd="0" presId="urn:microsoft.com/office/officeart/2005/8/layout/vList3"/>
    <dgm:cxn modelId="{69802353-20B3-4797-AB1C-841D93A0252A}" type="presParOf" srcId="{B1A1EE44-553C-495A-9F6A-B88EFC5D6853}" destId="{4FFACB35-ED08-4055-872D-42281B5817DF}" srcOrd="3" destOrd="0" presId="urn:microsoft.com/office/officeart/2005/8/layout/vList3"/>
    <dgm:cxn modelId="{D466876E-3DC7-404C-A3C8-A5356C0C8747}" type="presParOf" srcId="{B1A1EE44-553C-495A-9F6A-B88EFC5D6853}" destId="{046D9488-2621-4FBB-A0EE-CA45C5A75965}" srcOrd="4" destOrd="0" presId="urn:microsoft.com/office/officeart/2005/8/layout/vList3"/>
    <dgm:cxn modelId="{99B11734-39BA-43BC-947F-77B2AC85846C}" type="presParOf" srcId="{046D9488-2621-4FBB-A0EE-CA45C5A75965}" destId="{6DAD3629-379A-4A0A-8888-F954E4678C03}" srcOrd="0" destOrd="0" presId="urn:microsoft.com/office/officeart/2005/8/layout/vList3"/>
    <dgm:cxn modelId="{F1AFE5B5-8415-4904-B008-D62FC0923CFE}" type="presParOf" srcId="{046D9488-2621-4FBB-A0EE-CA45C5A75965}" destId="{AF0F4F89-8F8C-41F4-89D4-E6206304646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CC5A26-931C-44E9-B081-7D6ED2C7CF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F06975-2502-4EBA-83B3-C9F0969D7E42}">
      <dgm:prSet custT="1"/>
      <dgm:spPr>
        <a:solidFill>
          <a:srgbClr val="002D72"/>
        </a:solidFill>
      </dgm:spPr>
      <dgm:t>
        <a:bodyPr/>
        <a:lstStyle/>
        <a:p>
          <a:r>
            <a:rPr lang="en-US" sz="2000" b="1" i="0" baseline="0" dirty="0">
              <a:latin typeface="Arial" panose="020B0604020202020204" pitchFamily="34" charset="0"/>
              <a:cs typeface="Arial" panose="020B0604020202020204" pitchFamily="34" charset="0"/>
            </a:rPr>
            <a:t>Youth and young adults 16-24 years old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B2CE0A-9AF6-4A05-9A01-E2B24E82D270}" type="parTrans" cxnId="{94B1C59F-1D15-48E7-B79C-F16837573BD5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4AC0F0-5FC4-4320-AFD2-CC3F70AF3D47}" type="sibTrans" cxnId="{94B1C59F-1D15-48E7-B79C-F16837573BD5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B07AC-5166-40E6-A447-C78A14ED9CF2}">
      <dgm:prSet custT="1"/>
      <dgm:spPr>
        <a:solidFill>
          <a:srgbClr val="FFB351"/>
        </a:solidFill>
      </dgm:spPr>
      <dgm:t>
        <a:bodyPr/>
        <a:lstStyle/>
        <a:p>
          <a:r>
            <a:rPr lang="en-US" sz="2000" b="1" i="0" baseline="0">
              <a:latin typeface="Arial" panose="020B0604020202020204" pitchFamily="34" charset="0"/>
              <a:cs typeface="Arial" panose="020B0604020202020204" pitchFamily="34" charset="0"/>
            </a:rPr>
            <a:t>Specialized recruiting and hiring</a:t>
          </a:r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5328A-FF05-4FF2-B8A8-F8B16227C3E7}" type="parTrans" cxnId="{B3447FD7-0D33-42AD-ADCB-AAEB7B7C1602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7B971E-9489-4878-8E78-56D07C9B21E5}" type="sibTrans" cxnId="{B3447FD7-0D33-42AD-ADCB-AAEB7B7C1602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615B9-8D06-4972-BB72-9BA8A93EC588}">
      <dgm:prSet custT="1"/>
      <dgm:spPr>
        <a:solidFill>
          <a:srgbClr val="FF0000"/>
        </a:solidFill>
      </dgm:spPr>
      <dgm:t>
        <a:bodyPr/>
        <a:lstStyle/>
        <a:p>
          <a:r>
            <a:rPr lang="en-US" sz="2000" b="1" i="0" baseline="0" dirty="0">
              <a:latin typeface="Arial" panose="020B0604020202020204" pitchFamily="34" charset="0"/>
              <a:cs typeface="Arial" panose="020B0604020202020204" pitchFamily="34" charset="0"/>
            </a:rPr>
            <a:t>Transportation Provided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E74F9-7B19-4937-B3CF-F9D842AC9AF4}" type="parTrans" cxnId="{DC30F50B-8244-4246-9C9F-F3B81F25403E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BAC65-A71E-46AF-9603-C06E5919ABFE}" type="sibTrans" cxnId="{DC30F50B-8244-4246-9C9F-F3B81F25403E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CFF02-0229-4834-A47A-35A65020BAC0}">
      <dgm:prSet custT="1"/>
      <dgm:spPr>
        <a:solidFill>
          <a:srgbClr val="F57814"/>
        </a:solidFill>
      </dgm:spPr>
      <dgm:t>
        <a:bodyPr/>
        <a:lstStyle/>
        <a:p>
          <a:r>
            <a:rPr lang="en-US" sz="2000" b="1" i="0" baseline="0" dirty="0">
              <a:latin typeface="Arial" panose="020B0604020202020204" pitchFamily="34" charset="0"/>
              <a:cs typeface="Arial" panose="020B0604020202020204" pitchFamily="34" charset="0"/>
            </a:rPr>
            <a:t>Valuable work experience and training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B09357-E46D-4564-8312-490637577A1E}" type="parTrans" cxnId="{CD3E0AE3-613A-4E20-9A5C-7FFC07DCE3BA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F01EB-ED72-4B41-A550-39CB902FE978}" type="sibTrans" cxnId="{CD3E0AE3-613A-4E20-9A5C-7FFC07DCE3BA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FC7E43-8ECE-4AD2-B600-8CCE6A002A9B}" type="pres">
      <dgm:prSet presAssocID="{7BCC5A26-931C-44E9-B081-7D6ED2C7CFD0}" presName="linearFlow" presStyleCnt="0">
        <dgm:presLayoutVars>
          <dgm:dir/>
          <dgm:resizeHandles val="exact"/>
        </dgm:presLayoutVars>
      </dgm:prSet>
      <dgm:spPr/>
    </dgm:pt>
    <dgm:pt modelId="{35090711-A0AE-4B4B-B63A-31FD34B4BD39}" type="pres">
      <dgm:prSet presAssocID="{9AF06975-2502-4EBA-83B3-C9F0969D7E42}" presName="composite" presStyleCnt="0"/>
      <dgm:spPr/>
    </dgm:pt>
    <dgm:pt modelId="{5B20D50D-6BBB-44FF-AE97-BDA9C382D696}" type="pres">
      <dgm:prSet presAssocID="{9AF06975-2502-4EBA-83B3-C9F0969D7E42}" presName="imgShp" presStyleLbl="fgImgPlace1" presStyleIdx="0" presStyleCnt="4" custLinFactNeighborX="-1443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002D72"/>
          </a:solidFill>
        </a:ln>
      </dgm:spPr>
      <dgm:extLst>
        <a:ext uri="{E40237B7-FDA0-4F09-8148-C483321AD2D9}">
          <dgm14:cNvPr xmlns:dgm14="http://schemas.microsoft.com/office/drawing/2010/diagram" id="0" name="" descr="Aspiration with solid fill"/>
        </a:ext>
      </dgm:extLst>
    </dgm:pt>
    <dgm:pt modelId="{039F12E4-ADC3-4132-AABB-0AFA73BCE557}" type="pres">
      <dgm:prSet presAssocID="{9AF06975-2502-4EBA-83B3-C9F0969D7E42}" presName="txShp" presStyleLbl="node1" presStyleIdx="0" presStyleCnt="4">
        <dgm:presLayoutVars>
          <dgm:bulletEnabled val="1"/>
        </dgm:presLayoutVars>
      </dgm:prSet>
      <dgm:spPr/>
    </dgm:pt>
    <dgm:pt modelId="{D48FE6BA-C8E7-4AB5-A087-AEB96DECDE85}" type="pres">
      <dgm:prSet presAssocID="{5E4AC0F0-5FC4-4320-AFD2-CC3F70AF3D47}" presName="spacing" presStyleCnt="0"/>
      <dgm:spPr/>
    </dgm:pt>
    <dgm:pt modelId="{9FC1EB5B-4A1A-46FD-AAF8-4AEF1418AD17}" type="pres">
      <dgm:prSet presAssocID="{450B07AC-5166-40E6-A447-C78A14ED9CF2}" presName="composite" presStyleCnt="0"/>
      <dgm:spPr/>
    </dgm:pt>
    <dgm:pt modelId="{E4C878FD-2A98-4F56-818B-8104ED5DD88B}" type="pres">
      <dgm:prSet presAssocID="{450B07AC-5166-40E6-A447-C78A14ED9CF2}" presName="imgShp" presStyleLbl="fgImgPlace1" presStyleIdx="1" presStyleCnt="4" custLinFactNeighborX="-11898" custLinFactNeighborY="365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002D72"/>
          </a:solidFill>
        </a:ln>
      </dgm:spPr>
      <dgm:extLst>
        <a:ext uri="{E40237B7-FDA0-4F09-8148-C483321AD2D9}">
          <dgm14:cNvPr xmlns:dgm14="http://schemas.microsoft.com/office/drawing/2010/diagram" id="0" name="" descr="Aspiration with solid fill"/>
        </a:ext>
      </dgm:extLst>
    </dgm:pt>
    <dgm:pt modelId="{CF9DE26B-B90A-42EA-82C2-64035DCC78E8}" type="pres">
      <dgm:prSet presAssocID="{450B07AC-5166-40E6-A447-C78A14ED9CF2}" presName="txShp" presStyleLbl="node1" presStyleIdx="1" presStyleCnt="4">
        <dgm:presLayoutVars>
          <dgm:bulletEnabled val="1"/>
        </dgm:presLayoutVars>
      </dgm:prSet>
      <dgm:spPr/>
    </dgm:pt>
    <dgm:pt modelId="{5E226A9E-C84A-4F24-A95B-62B86A22E110}" type="pres">
      <dgm:prSet presAssocID="{527B971E-9489-4878-8E78-56D07C9B21E5}" presName="spacing" presStyleCnt="0"/>
      <dgm:spPr/>
    </dgm:pt>
    <dgm:pt modelId="{53515822-7CB5-44AB-AF52-10A794CFABD8}" type="pres">
      <dgm:prSet presAssocID="{DFE615B9-8D06-4972-BB72-9BA8A93EC588}" presName="composite" presStyleCnt="0"/>
      <dgm:spPr/>
    </dgm:pt>
    <dgm:pt modelId="{4B6D5A1B-125A-4D27-8229-BB6642F39194}" type="pres">
      <dgm:prSet presAssocID="{DFE615B9-8D06-4972-BB72-9BA8A93EC588}" presName="imgShp" presStyleLbl="fgImgPlace1" presStyleIdx="2" presStyleCnt="4" custLinFactNeighborX="-11898" custLinFactNeighborY="643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rgbClr val="002D72"/>
          </a:solidFill>
        </a:ln>
      </dgm:spPr>
      <dgm:extLst>
        <a:ext uri="{E40237B7-FDA0-4F09-8148-C483321AD2D9}">
          <dgm14:cNvPr xmlns:dgm14="http://schemas.microsoft.com/office/drawing/2010/diagram" id="0" name="" descr="Aspiration with solid fill"/>
        </a:ext>
      </dgm:extLst>
    </dgm:pt>
    <dgm:pt modelId="{0ABFB151-D6FE-455A-B454-F72F5751617D}" type="pres">
      <dgm:prSet presAssocID="{DFE615B9-8D06-4972-BB72-9BA8A93EC588}" presName="txShp" presStyleLbl="node1" presStyleIdx="2" presStyleCnt="4">
        <dgm:presLayoutVars>
          <dgm:bulletEnabled val="1"/>
        </dgm:presLayoutVars>
      </dgm:prSet>
      <dgm:spPr/>
    </dgm:pt>
    <dgm:pt modelId="{71BCE363-5D5F-43BD-8B10-42E4555E1068}" type="pres">
      <dgm:prSet presAssocID="{F96BAC65-A71E-46AF-9603-C06E5919ABFE}" presName="spacing" presStyleCnt="0"/>
      <dgm:spPr/>
    </dgm:pt>
    <dgm:pt modelId="{6F88CC76-DE50-4CD1-8DF9-C43AA58AB29F}" type="pres">
      <dgm:prSet presAssocID="{315CFF02-0229-4834-A47A-35A65020BAC0}" presName="composite" presStyleCnt="0"/>
      <dgm:spPr/>
    </dgm:pt>
    <dgm:pt modelId="{4D54DFF9-6E46-450D-9A5B-5C9F04002DE5}" type="pres">
      <dgm:prSet presAssocID="{315CFF02-0229-4834-A47A-35A65020BAC0}" presName="imgShp" presStyleLbl="fgImgPlace1" presStyleIdx="3" presStyleCnt="4" custLinFactNeighborX="-11898" custLinFactNeighborY="49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solidFill>
            <a:srgbClr val="002D72"/>
          </a:solidFill>
        </a:ln>
      </dgm:spPr>
      <dgm:extLst>
        <a:ext uri="{E40237B7-FDA0-4F09-8148-C483321AD2D9}">
          <dgm14:cNvPr xmlns:dgm14="http://schemas.microsoft.com/office/drawing/2010/diagram" id="0" name="" descr="Aspiration with solid fill"/>
        </a:ext>
      </dgm:extLst>
    </dgm:pt>
    <dgm:pt modelId="{448FBA12-7D38-4C7E-8A97-E58A99D0D4B9}" type="pres">
      <dgm:prSet presAssocID="{315CFF02-0229-4834-A47A-35A65020BAC0}" presName="txShp" presStyleLbl="node1" presStyleIdx="3" presStyleCnt="4">
        <dgm:presLayoutVars>
          <dgm:bulletEnabled val="1"/>
        </dgm:presLayoutVars>
      </dgm:prSet>
      <dgm:spPr/>
    </dgm:pt>
  </dgm:ptLst>
  <dgm:cxnLst>
    <dgm:cxn modelId="{DC30F50B-8244-4246-9C9F-F3B81F25403E}" srcId="{7BCC5A26-931C-44E9-B081-7D6ED2C7CFD0}" destId="{DFE615B9-8D06-4972-BB72-9BA8A93EC588}" srcOrd="2" destOrd="0" parTransId="{621E74F9-7B19-4937-B3CF-F9D842AC9AF4}" sibTransId="{F96BAC65-A71E-46AF-9603-C06E5919ABFE}"/>
    <dgm:cxn modelId="{CC581115-FC28-4FF0-AD0E-7A3D57066E1F}" type="presOf" srcId="{450B07AC-5166-40E6-A447-C78A14ED9CF2}" destId="{CF9DE26B-B90A-42EA-82C2-64035DCC78E8}" srcOrd="0" destOrd="0" presId="urn:microsoft.com/office/officeart/2005/8/layout/vList3"/>
    <dgm:cxn modelId="{F53C5B35-0710-4FDF-A3A8-CE5330DC88FB}" type="presOf" srcId="{315CFF02-0229-4834-A47A-35A65020BAC0}" destId="{448FBA12-7D38-4C7E-8A97-E58A99D0D4B9}" srcOrd="0" destOrd="0" presId="urn:microsoft.com/office/officeart/2005/8/layout/vList3"/>
    <dgm:cxn modelId="{A241BA79-F96B-4346-A7FE-0D868B71CE38}" type="presOf" srcId="{9AF06975-2502-4EBA-83B3-C9F0969D7E42}" destId="{039F12E4-ADC3-4132-AABB-0AFA73BCE557}" srcOrd="0" destOrd="0" presId="urn:microsoft.com/office/officeart/2005/8/layout/vList3"/>
    <dgm:cxn modelId="{94B1C59F-1D15-48E7-B79C-F16837573BD5}" srcId="{7BCC5A26-931C-44E9-B081-7D6ED2C7CFD0}" destId="{9AF06975-2502-4EBA-83B3-C9F0969D7E42}" srcOrd="0" destOrd="0" parTransId="{7CB2CE0A-9AF6-4A05-9A01-E2B24E82D270}" sibTransId="{5E4AC0F0-5FC4-4320-AFD2-CC3F70AF3D47}"/>
    <dgm:cxn modelId="{B3447FD7-0D33-42AD-ADCB-AAEB7B7C1602}" srcId="{7BCC5A26-931C-44E9-B081-7D6ED2C7CFD0}" destId="{450B07AC-5166-40E6-A447-C78A14ED9CF2}" srcOrd="1" destOrd="0" parTransId="{CD75328A-FF05-4FF2-B8A8-F8B16227C3E7}" sibTransId="{527B971E-9489-4878-8E78-56D07C9B21E5}"/>
    <dgm:cxn modelId="{CD3E0AE3-613A-4E20-9A5C-7FFC07DCE3BA}" srcId="{7BCC5A26-931C-44E9-B081-7D6ED2C7CFD0}" destId="{315CFF02-0229-4834-A47A-35A65020BAC0}" srcOrd="3" destOrd="0" parTransId="{47B09357-E46D-4564-8312-490637577A1E}" sibTransId="{2CDF01EB-ED72-4B41-A550-39CB902FE978}"/>
    <dgm:cxn modelId="{3DE6ADE3-59A9-48B4-A198-A3D503D9400C}" type="presOf" srcId="{DFE615B9-8D06-4972-BB72-9BA8A93EC588}" destId="{0ABFB151-D6FE-455A-B454-F72F5751617D}" srcOrd="0" destOrd="0" presId="urn:microsoft.com/office/officeart/2005/8/layout/vList3"/>
    <dgm:cxn modelId="{86676AF2-BC5A-42E6-87FF-EE37DA3A3962}" type="presOf" srcId="{7BCC5A26-931C-44E9-B081-7D6ED2C7CFD0}" destId="{1AFC7E43-8ECE-4AD2-B600-8CCE6A002A9B}" srcOrd="0" destOrd="0" presId="urn:microsoft.com/office/officeart/2005/8/layout/vList3"/>
    <dgm:cxn modelId="{D3A01179-FA91-4DF3-AA78-B8FE81C97C07}" type="presParOf" srcId="{1AFC7E43-8ECE-4AD2-B600-8CCE6A002A9B}" destId="{35090711-A0AE-4B4B-B63A-31FD34B4BD39}" srcOrd="0" destOrd="0" presId="urn:microsoft.com/office/officeart/2005/8/layout/vList3"/>
    <dgm:cxn modelId="{9376A0B8-347B-4F28-B939-5451AA13B4C0}" type="presParOf" srcId="{35090711-A0AE-4B4B-B63A-31FD34B4BD39}" destId="{5B20D50D-6BBB-44FF-AE97-BDA9C382D696}" srcOrd="0" destOrd="0" presId="urn:microsoft.com/office/officeart/2005/8/layout/vList3"/>
    <dgm:cxn modelId="{58CE0C88-4454-41E5-AF32-8A501C7EF63F}" type="presParOf" srcId="{35090711-A0AE-4B4B-B63A-31FD34B4BD39}" destId="{039F12E4-ADC3-4132-AABB-0AFA73BCE557}" srcOrd="1" destOrd="0" presId="urn:microsoft.com/office/officeart/2005/8/layout/vList3"/>
    <dgm:cxn modelId="{9265D215-821F-49A0-BFD2-0FF304D6C19C}" type="presParOf" srcId="{1AFC7E43-8ECE-4AD2-B600-8CCE6A002A9B}" destId="{D48FE6BA-C8E7-4AB5-A087-AEB96DECDE85}" srcOrd="1" destOrd="0" presId="urn:microsoft.com/office/officeart/2005/8/layout/vList3"/>
    <dgm:cxn modelId="{79B99B2B-33F3-4BB5-8B95-6A0A3536238E}" type="presParOf" srcId="{1AFC7E43-8ECE-4AD2-B600-8CCE6A002A9B}" destId="{9FC1EB5B-4A1A-46FD-AAF8-4AEF1418AD17}" srcOrd="2" destOrd="0" presId="urn:microsoft.com/office/officeart/2005/8/layout/vList3"/>
    <dgm:cxn modelId="{DA078020-0FAD-4098-98C8-453EAA0DC9B7}" type="presParOf" srcId="{9FC1EB5B-4A1A-46FD-AAF8-4AEF1418AD17}" destId="{E4C878FD-2A98-4F56-818B-8104ED5DD88B}" srcOrd="0" destOrd="0" presId="urn:microsoft.com/office/officeart/2005/8/layout/vList3"/>
    <dgm:cxn modelId="{3B36B646-EEA6-45F2-AEE7-21FF8CF0916D}" type="presParOf" srcId="{9FC1EB5B-4A1A-46FD-AAF8-4AEF1418AD17}" destId="{CF9DE26B-B90A-42EA-82C2-64035DCC78E8}" srcOrd="1" destOrd="0" presId="urn:microsoft.com/office/officeart/2005/8/layout/vList3"/>
    <dgm:cxn modelId="{142053E1-56D4-42ED-A4DB-C3D579010381}" type="presParOf" srcId="{1AFC7E43-8ECE-4AD2-B600-8CCE6A002A9B}" destId="{5E226A9E-C84A-4F24-A95B-62B86A22E110}" srcOrd="3" destOrd="0" presId="urn:microsoft.com/office/officeart/2005/8/layout/vList3"/>
    <dgm:cxn modelId="{C4952884-4A83-47FF-B31C-68EBFC04E040}" type="presParOf" srcId="{1AFC7E43-8ECE-4AD2-B600-8CCE6A002A9B}" destId="{53515822-7CB5-44AB-AF52-10A794CFABD8}" srcOrd="4" destOrd="0" presId="urn:microsoft.com/office/officeart/2005/8/layout/vList3"/>
    <dgm:cxn modelId="{6E3762F7-3DA5-4C75-9B9A-B9423BD73581}" type="presParOf" srcId="{53515822-7CB5-44AB-AF52-10A794CFABD8}" destId="{4B6D5A1B-125A-4D27-8229-BB6642F39194}" srcOrd="0" destOrd="0" presId="urn:microsoft.com/office/officeart/2005/8/layout/vList3"/>
    <dgm:cxn modelId="{A7ADDA62-0CAD-4A9E-802F-DF3CB50D6F51}" type="presParOf" srcId="{53515822-7CB5-44AB-AF52-10A794CFABD8}" destId="{0ABFB151-D6FE-455A-B454-F72F5751617D}" srcOrd="1" destOrd="0" presId="urn:microsoft.com/office/officeart/2005/8/layout/vList3"/>
    <dgm:cxn modelId="{6FEC0A21-37CF-40D1-9922-287760AF4CC6}" type="presParOf" srcId="{1AFC7E43-8ECE-4AD2-B600-8CCE6A002A9B}" destId="{71BCE363-5D5F-43BD-8B10-42E4555E1068}" srcOrd="5" destOrd="0" presId="urn:microsoft.com/office/officeart/2005/8/layout/vList3"/>
    <dgm:cxn modelId="{5316CE8D-58C7-400A-A79A-AFC41D7C1879}" type="presParOf" srcId="{1AFC7E43-8ECE-4AD2-B600-8CCE6A002A9B}" destId="{6F88CC76-DE50-4CD1-8DF9-C43AA58AB29F}" srcOrd="6" destOrd="0" presId="urn:microsoft.com/office/officeart/2005/8/layout/vList3"/>
    <dgm:cxn modelId="{DB75D86E-2004-4630-BC41-ABDA9D40C752}" type="presParOf" srcId="{6F88CC76-DE50-4CD1-8DF9-C43AA58AB29F}" destId="{4D54DFF9-6E46-450D-9A5B-5C9F04002DE5}" srcOrd="0" destOrd="0" presId="urn:microsoft.com/office/officeart/2005/8/layout/vList3"/>
    <dgm:cxn modelId="{5CCF82CF-9D67-49D4-8D02-F0CD9EBC55F0}" type="presParOf" srcId="{6F88CC76-DE50-4CD1-8DF9-C43AA58AB29F}" destId="{448FBA12-7D38-4C7E-8A97-E58A99D0D4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590831-43DA-4E12-8B20-702F614CBF34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9338E3-EE38-4AE4-AA26-01E1362C1D1B}">
      <dgm:prSet custT="1"/>
      <dgm:spPr>
        <a:solidFill>
          <a:srgbClr val="005191"/>
        </a:solidFill>
      </dgm:spPr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Emergency Communications</a:t>
          </a:r>
        </a:p>
      </dgm:t>
    </dgm:pt>
    <dgm:pt modelId="{02B3AC2C-6222-4253-8A0E-5B4EDAF2C7F5}" type="parTrans" cxnId="{4D14D3F5-D92B-43D2-B222-17AEA582D55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42BB77-2BF4-466C-BCAC-CBEC0D1B137C}" type="sibTrans" cxnId="{4D14D3F5-D92B-43D2-B222-17AEA582D55E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79FB7-8F6E-49CF-9F89-40FFEFCFE114}">
      <dgm:prSet/>
      <dgm:spPr>
        <a:solidFill>
          <a:srgbClr val="F26527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Financial and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In-Kind Donation Collection and Distribution</a:t>
          </a:r>
        </a:p>
      </dgm:t>
    </dgm:pt>
    <dgm:pt modelId="{2991B550-EADD-48A0-9A26-99A91F72FAAD}" type="parTrans" cxnId="{6B55969F-BBD7-4849-A1E5-9A8362A1B94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093469-AA14-473D-A150-4490ECDEF886}" type="sibTrans" cxnId="{6B55969F-BBD7-4849-A1E5-9A8362A1B946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61FE8-CFA4-44C9-B3E9-3AC9FACF96FC}">
      <dgm:prSet/>
      <dgm:spPr>
        <a:solidFill>
          <a:srgbClr val="FFB351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Volunteer Recruitment and Management Assistance</a:t>
          </a:r>
        </a:p>
      </dgm:t>
    </dgm:pt>
    <dgm:pt modelId="{90A04C65-DA9C-4E5A-A1B7-4B3CCD48CF16}" type="parTrans" cxnId="{19263C19-A7D4-4B13-89A7-BE4FC669B4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19B1CC-1FDD-42BF-8A98-EF78320044AD}" type="sibTrans" cxnId="{19263C19-A7D4-4B13-89A7-BE4FC669B4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091072-D45E-4DB8-9E17-49550C7D5BD1}" type="pres">
      <dgm:prSet presAssocID="{04590831-43DA-4E12-8B20-702F614CBF34}" presName="Name0" presStyleCnt="0">
        <dgm:presLayoutVars>
          <dgm:dir/>
          <dgm:resizeHandles val="exact"/>
        </dgm:presLayoutVars>
      </dgm:prSet>
      <dgm:spPr/>
    </dgm:pt>
    <dgm:pt modelId="{36118EB6-573E-4196-AB68-636841C099FB}" type="pres">
      <dgm:prSet presAssocID="{139338E3-EE38-4AE4-AA26-01E1362C1D1B}" presName="node" presStyleLbl="node1" presStyleIdx="0" presStyleCnt="3">
        <dgm:presLayoutVars>
          <dgm:bulletEnabled val="1"/>
        </dgm:presLayoutVars>
      </dgm:prSet>
      <dgm:spPr/>
    </dgm:pt>
    <dgm:pt modelId="{31B8C43F-3FFF-464F-8BF6-6275BFFDAB36}" type="pres">
      <dgm:prSet presAssocID="{F442BB77-2BF4-466C-BCAC-CBEC0D1B137C}" presName="sibTrans" presStyleLbl="sibTrans2D1" presStyleIdx="0" presStyleCnt="2"/>
      <dgm:spPr>
        <a:prstGeom prst="mathPlus">
          <a:avLst/>
        </a:prstGeom>
      </dgm:spPr>
    </dgm:pt>
    <dgm:pt modelId="{EB73CAB8-1714-45CD-B857-89ACF7818A97}" type="pres">
      <dgm:prSet presAssocID="{F442BB77-2BF4-466C-BCAC-CBEC0D1B137C}" presName="connectorText" presStyleLbl="sibTrans2D1" presStyleIdx="0" presStyleCnt="2"/>
      <dgm:spPr/>
    </dgm:pt>
    <dgm:pt modelId="{D7AB7955-3E2B-4968-A272-77EFA336DC66}" type="pres">
      <dgm:prSet presAssocID="{DE779FB7-8F6E-49CF-9F89-40FFEFCFE114}" presName="node" presStyleLbl="node1" presStyleIdx="1" presStyleCnt="3">
        <dgm:presLayoutVars>
          <dgm:bulletEnabled val="1"/>
        </dgm:presLayoutVars>
      </dgm:prSet>
      <dgm:spPr/>
    </dgm:pt>
    <dgm:pt modelId="{1A7DE69C-0ABC-4DEF-9551-7CCD216E466C}" type="pres">
      <dgm:prSet presAssocID="{10093469-AA14-473D-A150-4490ECDEF886}" presName="sibTrans" presStyleLbl="sibTrans2D1" presStyleIdx="1" presStyleCnt="2"/>
      <dgm:spPr>
        <a:prstGeom prst="mathPlus">
          <a:avLst/>
        </a:prstGeom>
      </dgm:spPr>
    </dgm:pt>
    <dgm:pt modelId="{F09F0620-4C4F-4609-B86A-C5401465F21A}" type="pres">
      <dgm:prSet presAssocID="{10093469-AA14-473D-A150-4490ECDEF886}" presName="connectorText" presStyleLbl="sibTrans2D1" presStyleIdx="1" presStyleCnt="2"/>
      <dgm:spPr/>
    </dgm:pt>
    <dgm:pt modelId="{3966FDC4-BD47-445D-BC64-38CD0943496F}" type="pres">
      <dgm:prSet presAssocID="{69D61FE8-CFA4-44C9-B3E9-3AC9FACF96FC}" presName="node" presStyleLbl="node1" presStyleIdx="2" presStyleCnt="3">
        <dgm:presLayoutVars>
          <dgm:bulletEnabled val="1"/>
        </dgm:presLayoutVars>
      </dgm:prSet>
      <dgm:spPr/>
    </dgm:pt>
  </dgm:ptLst>
  <dgm:cxnLst>
    <dgm:cxn modelId="{F7C22000-4C44-4466-B48D-E74EC097799C}" type="presOf" srcId="{F442BB77-2BF4-466C-BCAC-CBEC0D1B137C}" destId="{31B8C43F-3FFF-464F-8BF6-6275BFFDAB36}" srcOrd="0" destOrd="0" presId="urn:microsoft.com/office/officeart/2005/8/layout/process1"/>
    <dgm:cxn modelId="{19263C19-A7D4-4B13-89A7-BE4FC669B4D4}" srcId="{04590831-43DA-4E12-8B20-702F614CBF34}" destId="{69D61FE8-CFA4-44C9-B3E9-3AC9FACF96FC}" srcOrd="2" destOrd="0" parTransId="{90A04C65-DA9C-4E5A-A1B7-4B3CCD48CF16}" sibTransId="{7919B1CC-1FDD-42BF-8A98-EF78320044AD}"/>
    <dgm:cxn modelId="{0BDA1B6F-25A0-4DE6-B5DC-C546C6A7EC80}" type="presOf" srcId="{139338E3-EE38-4AE4-AA26-01E1362C1D1B}" destId="{36118EB6-573E-4196-AB68-636841C099FB}" srcOrd="0" destOrd="0" presId="urn:microsoft.com/office/officeart/2005/8/layout/process1"/>
    <dgm:cxn modelId="{9AEE8652-94F5-4FDD-B317-336ECDDDEE5A}" type="presOf" srcId="{F442BB77-2BF4-466C-BCAC-CBEC0D1B137C}" destId="{EB73CAB8-1714-45CD-B857-89ACF7818A97}" srcOrd="1" destOrd="0" presId="urn:microsoft.com/office/officeart/2005/8/layout/process1"/>
    <dgm:cxn modelId="{B46A9752-5E18-41E6-94DB-0045F16BB85E}" type="presOf" srcId="{10093469-AA14-473D-A150-4490ECDEF886}" destId="{F09F0620-4C4F-4609-B86A-C5401465F21A}" srcOrd="1" destOrd="0" presId="urn:microsoft.com/office/officeart/2005/8/layout/process1"/>
    <dgm:cxn modelId="{ED466A5A-0D99-4754-A98D-620C9985F26C}" type="presOf" srcId="{DE779FB7-8F6E-49CF-9F89-40FFEFCFE114}" destId="{D7AB7955-3E2B-4968-A272-77EFA336DC66}" srcOrd="0" destOrd="0" presId="urn:microsoft.com/office/officeart/2005/8/layout/process1"/>
    <dgm:cxn modelId="{94742782-9684-4179-946A-66BD603CCF20}" type="presOf" srcId="{10093469-AA14-473D-A150-4490ECDEF886}" destId="{1A7DE69C-0ABC-4DEF-9551-7CCD216E466C}" srcOrd="0" destOrd="0" presId="urn:microsoft.com/office/officeart/2005/8/layout/process1"/>
    <dgm:cxn modelId="{6B55969F-BBD7-4849-A1E5-9A8362A1B946}" srcId="{04590831-43DA-4E12-8B20-702F614CBF34}" destId="{DE779FB7-8F6E-49CF-9F89-40FFEFCFE114}" srcOrd="1" destOrd="0" parTransId="{2991B550-EADD-48A0-9A26-99A91F72FAAD}" sibTransId="{10093469-AA14-473D-A150-4490ECDEF886}"/>
    <dgm:cxn modelId="{3AB9B5CB-DFF7-41A1-A3F7-55DA5D5CD111}" type="presOf" srcId="{69D61FE8-CFA4-44C9-B3E9-3AC9FACF96FC}" destId="{3966FDC4-BD47-445D-BC64-38CD0943496F}" srcOrd="0" destOrd="0" presId="urn:microsoft.com/office/officeart/2005/8/layout/process1"/>
    <dgm:cxn modelId="{4D14D3F5-D92B-43D2-B222-17AEA582D55E}" srcId="{04590831-43DA-4E12-8B20-702F614CBF34}" destId="{139338E3-EE38-4AE4-AA26-01E1362C1D1B}" srcOrd="0" destOrd="0" parTransId="{02B3AC2C-6222-4253-8A0E-5B4EDAF2C7F5}" sibTransId="{F442BB77-2BF4-466C-BCAC-CBEC0D1B137C}"/>
    <dgm:cxn modelId="{622E2DFB-8B8A-46A5-8938-0486F8B9C48F}" type="presOf" srcId="{04590831-43DA-4E12-8B20-702F614CBF34}" destId="{2B091072-D45E-4DB8-9E17-49550C7D5BD1}" srcOrd="0" destOrd="0" presId="urn:microsoft.com/office/officeart/2005/8/layout/process1"/>
    <dgm:cxn modelId="{5AC7177B-F210-493F-BCD8-DD847D3B7959}" type="presParOf" srcId="{2B091072-D45E-4DB8-9E17-49550C7D5BD1}" destId="{36118EB6-573E-4196-AB68-636841C099FB}" srcOrd="0" destOrd="0" presId="urn:microsoft.com/office/officeart/2005/8/layout/process1"/>
    <dgm:cxn modelId="{9D576CC9-B427-477C-9281-A85C4555B7D1}" type="presParOf" srcId="{2B091072-D45E-4DB8-9E17-49550C7D5BD1}" destId="{31B8C43F-3FFF-464F-8BF6-6275BFFDAB36}" srcOrd="1" destOrd="0" presId="urn:microsoft.com/office/officeart/2005/8/layout/process1"/>
    <dgm:cxn modelId="{8FD9C489-A2DE-499D-80BD-6DD1A51193C3}" type="presParOf" srcId="{31B8C43F-3FFF-464F-8BF6-6275BFFDAB36}" destId="{EB73CAB8-1714-45CD-B857-89ACF7818A97}" srcOrd="0" destOrd="0" presId="urn:microsoft.com/office/officeart/2005/8/layout/process1"/>
    <dgm:cxn modelId="{7F7992E3-6A34-4D32-B188-6148966A6369}" type="presParOf" srcId="{2B091072-D45E-4DB8-9E17-49550C7D5BD1}" destId="{D7AB7955-3E2B-4968-A272-77EFA336DC66}" srcOrd="2" destOrd="0" presId="urn:microsoft.com/office/officeart/2005/8/layout/process1"/>
    <dgm:cxn modelId="{4D969695-2489-4D99-8302-4A02EFD632AF}" type="presParOf" srcId="{2B091072-D45E-4DB8-9E17-49550C7D5BD1}" destId="{1A7DE69C-0ABC-4DEF-9551-7CCD216E466C}" srcOrd="3" destOrd="0" presId="urn:microsoft.com/office/officeart/2005/8/layout/process1"/>
    <dgm:cxn modelId="{D931571C-1B9A-4AA7-8B2E-2A4D709F5E1C}" type="presParOf" srcId="{1A7DE69C-0ABC-4DEF-9551-7CCD216E466C}" destId="{F09F0620-4C4F-4609-B86A-C5401465F21A}" srcOrd="0" destOrd="0" presId="urn:microsoft.com/office/officeart/2005/8/layout/process1"/>
    <dgm:cxn modelId="{23F3280F-6258-4702-AAF4-21558639594E}" type="presParOf" srcId="{2B091072-D45E-4DB8-9E17-49550C7D5BD1}" destId="{3966FDC4-BD47-445D-BC64-38CD0943496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3EA50-9FE7-4B21-8B84-6750E676F060}">
      <dsp:nvSpPr>
        <dsp:cNvPr id="0" name=""/>
        <dsp:cNvSpPr/>
      </dsp:nvSpPr>
      <dsp:spPr>
        <a:xfrm rot="5400000">
          <a:off x="4246953" y="-816261"/>
          <a:ext cx="1565636" cy="36970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Department of Housing &amp; Community Development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Bernardine Franciscan Sisters Foundation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Blocker Foundation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Faith Community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Corporate Partner</a:t>
          </a:r>
        </a:p>
      </dsp:txBody>
      <dsp:txXfrm rot="-5400000">
        <a:off x="3181223" y="325897"/>
        <a:ext cx="3620668" cy="1412780"/>
      </dsp:txXfrm>
    </dsp:sp>
    <dsp:sp modelId="{6F655A32-35D4-44B0-9EF2-ABFA401D73F7}">
      <dsp:nvSpPr>
        <dsp:cNvPr id="0" name=""/>
        <dsp:cNvSpPr/>
      </dsp:nvSpPr>
      <dsp:spPr>
        <a:xfrm>
          <a:off x="848" y="0"/>
          <a:ext cx="3179526" cy="1957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Multi-sector funding:</a:t>
          </a:r>
        </a:p>
      </dsp:txBody>
      <dsp:txXfrm>
        <a:off x="96383" y="95535"/>
        <a:ext cx="2988456" cy="1765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9B632-8707-4AFD-B5D7-D1FE0E4A6DB3}">
      <dsp:nvSpPr>
        <dsp:cNvPr id="0" name=""/>
        <dsp:cNvSpPr/>
      </dsp:nvSpPr>
      <dsp:spPr>
        <a:xfrm rot="5400000">
          <a:off x="4098733" y="-692211"/>
          <a:ext cx="1656352" cy="356017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Sub-granted Nonprofit and Human Services Organizations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Direct Service and Supportive Service Agreements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Centralized Resources with No Wrong Door</a:t>
          </a:r>
        </a:p>
      </dsp:txBody>
      <dsp:txXfrm rot="-5400000">
        <a:off x="3146822" y="340556"/>
        <a:ext cx="3479319" cy="1494640"/>
      </dsp:txXfrm>
    </dsp:sp>
    <dsp:sp modelId="{7E0A92BE-B30E-499E-82BE-251D23B621D8}">
      <dsp:nvSpPr>
        <dsp:cNvPr id="0" name=""/>
        <dsp:cNvSpPr/>
      </dsp:nvSpPr>
      <dsp:spPr>
        <a:xfrm>
          <a:off x="699" y="0"/>
          <a:ext cx="3179585" cy="20704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Impactful Partnerships:</a:t>
          </a:r>
        </a:p>
      </dsp:txBody>
      <dsp:txXfrm>
        <a:off x="101770" y="101071"/>
        <a:ext cx="2977443" cy="1868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C8AEA-97F1-4EDE-AA42-07FBE49AB468}">
      <dsp:nvSpPr>
        <dsp:cNvPr id="0" name=""/>
        <dsp:cNvSpPr/>
      </dsp:nvSpPr>
      <dsp:spPr>
        <a:xfrm>
          <a:off x="1365322" y="0"/>
          <a:ext cx="2359948" cy="2050013"/>
        </a:xfrm>
        <a:prstGeom prst="roundRect">
          <a:avLst/>
        </a:prstGeom>
        <a:solidFill>
          <a:srgbClr val="F2652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Arial" panose="020B0604020202020204" pitchFamily="34" charset="0"/>
              <a:cs typeface="Arial" panose="020B0604020202020204" pitchFamily="34" charset="0"/>
            </a:rPr>
            <a:t>Eviction Court Navigation in 5 Courts</a:t>
          </a:r>
        </a:p>
      </dsp:txBody>
      <dsp:txXfrm>
        <a:off x="1465395" y="100073"/>
        <a:ext cx="2159802" cy="1849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565D2-625A-448E-A03C-ED367CB74868}">
      <dsp:nvSpPr>
        <dsp:cNvPr id="0" name=""/>
        <dsp:cNvSpPr/>
      </dsp:nvSpPr>
      <dsp:spPr>
        <a:xfrm>
          <a:off x="1463135" y="0"/>
          <a:ext cx="2318174" cy="1957046"/>
        </a:xfrm>
        <a:prstGeom prst="roundRect">
          <a:avLst/>
        </a:prstGeom>
        <a:solidFill>
          <a:srgbClr val="FFB35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Arial" panose="020B0604020202020204" pitchFamily="34" charset="0"/>
              <a:cs typeface="Arial" panose="020B0604020202020204" pitchFamily="34" charset="0"/>
            </a:rPr>
            <a:t>Convening and Advocacy Efforts</a:t>
          </a:r>
        </a:p>
      </dsp:txBody>
      <dsp:txXfrm>
        <a:off x="1558670" y="95535"/>
        <a:ext cx="2127104" cy="17659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E263C-7C64-4081-9FEE-9C37F4EDC5BD}">
      <dsp:nvSpPr>
        <dsp:cNvPr id="0" name=""/>
        <dsp:cNvSpPr/>
      </dsp:nvSpPr>
      <dsp:spPr>
        <a:xfrm>
          <a:off x="0" y="371870"/>
          <a:ext cx="11535155" cy="4614062"/>
        </a:xfrm>
        <a:prstGeom prst="leftRightRibbon">
          <a:avLst/>
        </a:prstGeom>
        <a:solidFill>
          <a:srgbClr val="00519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543029-8365-4B52-AE51-A55B9C817063}">
      <dsp:nvSpPr>
        <dsp:cNvPr id="0" name=""/>
        <dsp:cNvSpPr/>
      </dsp:nvSpPr>
      <dsp:spPr>
        <a:xfrm>
          <a:off x="846022" y="1131371"/>
          <a:ext cx="4955166" cy="2260890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l" defTabSz="1222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5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THREATS &amp; CHALLENGES: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F0000"/>
            </a:buClr>
            <a:buFont typeface="Arial" panose="020B0604020202020204" pitchFamily="34" charset="0"/>
            <a:buChar char="Χ"/>
          </a:pP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i="1" kern="1200" dirty="0">
              <a:latin typeface="Arial" panose="020B0604020202020204" pitchFamily="34" charset="0"/>
              <a:cs typeface="Arial" panose="020B0604020202020204" pitchFamily="34" charset="0"/>
            </a:rPr>
            <a:t>Alternatives to traditional leasing</a:t>
          </a:r>
        </a:p>
      </dsp:txBody>
      <dsp:txXfrm>
        <a:off x="846022" y="1131371"/>
        <a:ext cx="4955166" cy="2260890"/>
      </dsp:txXfrm>
    </dsp:sp>
    <dsp:sp modelId="{123EA11A-00B7-4B15-B69F-A9A8448F98C0}">
      <dsp:nvSpPr>
        <dsp:cNvPr id="0" name=""/>
        <dsp:cNvSpPr/>
      </dsp:nvSpPr>
      <dsp:spPr>
        <a:xfrm>
          <a:off x="5654929" y="2014792"/>
          <a:ext cx="4498710" cy="2260890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OPPORTUNITIES AHEAD: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2D050"/>
            </a:buClr>
            <a:buSzPct val="110000"/>
            <a:buFont typeface="Wingdings" panose="05000000000000000000" pitchFamily="2" charset="2"/>
            <a:buChar char="ü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Extended Hours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2D050"/>
            </a:buClr>
            <a:buSzPct val="110000"/>
            <a:buFont typeface="Wingdings" panose="05000000000000000000" pitchFamily="2" charset="2"/>
            <a:buChar char="ü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Post-Eviction Supports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2D050"/>
            </a:buClr>
            <a:buSzPct val="110000"/>
            <a:buFont typeface="Wingdings" panose="05000000000000000000" pitchFamily="2" charset="2"/>
            <a:buChar char="ü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System Adjustments for sustainable household impact</a:t>
          </a:r>
        </a:p>
      </dsp:txBody>
      <dsp:txXfrm>
        <a:off x="5654929" y="2014792"/>
        <a:ext cx="4498710" cy="2260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669EB-EBA7-4795-B85D-AC43DD7A6195}">
      <dsp:nvSpPr>
        <dsp:cNvPr id="0" name=""/>
        <dsp:cNvSpPr/>
      </dsp:nvSpPr>
      <dsp:spPr>
        <a:xfrm rot="10800000">
          <a:off x="1459207" y="283"/>
          <a:ext cx="5134221" cy="66400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80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Fall/Winter 2023, 43 Hired Participants</a:t>
          </a:r>
        </a:p>
      </dsp:txBody>
      <dsp:txXfrm rot="10800000">
        <a:off x="1625208" y="283"/>
        <a:ext cx="4968220" cy="664005"/>
      </dsp:txXfrm>
    </dsp:sp>
    <dsp:sp modelId="{47AA160D-B9CA-4C59-A6E7-74FBE249FCBB}">
      <dsp:nvSpPr>
        <dsp:cNvPr id="0" name=""/>
        <dsp:cNvSpPr/>
      </dsp:nvSpPr>
      <dsp:spPr>
        <a:xfrm>
          <a:off x="912133" y="0"/>
          <a:ext cx="664005" cy="6640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002D7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55A9F6-0D18-418E-BDE8-BA7D520F73BA}">
      <dsp:nvSpPr>
        <dsp:cNvPr id="0" name=""/>
        <dsp:cNvSpPr/>
      </dsp:nvSpPr>
      <dsp:spPr>
        <a:xfrm rot="10800000">
          <a:off x="1459207" y="830291"/>
          <a:ext cx="5134221" cy="66400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80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rial" panose="020B0604020202020204" pitchFamily="34" charset="0"/>
              <a:cs typeface="Arial" panose="020B0604020202020204" pitchFamily="34" charset="0"/>
            </a:rPr>
            <a:t>Spring 2024, 29 Hired Participants</a:t>
          </a:r>
        </a:p>
      </dsp:txBody>
      <dsp:txXfrm rot="10800000">
        <a:off x="1625208" y="830291"/>
        <a:ext cx="4968220" cy="664005"/>
      </dsp:txXfrm>
    </dsp:sp>
    <dsp:sp modelId="{AE0E13E3-5CD7-4489-A36C-412C6F28976B}">
      <dsp:nvSpPr>
        <dsp:cNvPr id="0" name=""/>
        <dsp:cNvSpPr/>
      </dsp:nvSpPr>
      <dsp:spPr>
        <a:xfrm>
          <a:off x="982146" y="830291"/>
          <a:ext cx="664005" cy="66400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002D7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0F4F89-8F8C-41F4-89D4-E6206304646C}">
      <dsp:nvSpPr>
        <dsp:cNvPr id="0" name=""/>
        <dsp:cNvSpPr/>
      </dsp:nvSpPr>
      <dsp:spPr>
        <a:xfrm rot="10800000">
          <a:off x="1459207" y="1660298"/>
          <a:ext cx="5134221" cy="66400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80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rial" panose="020B0604020202020204" pitchFamily="34" charset="0"/>
              <a:cs typeface="Arial" panose="020B0604020202020204" pitchFamily="34" charset="0"/>
            </a:rPr>
            <a:t>Fall/Winter 2024, 58 Hired Participants</a:t>
          </a:r>
        </a:p>
      </dsp:txBody>
      <dsp:txXfrm rot="10800000">
        <a:off x="1625208" y="1660298"/>
        <a:ext cx="4968220" cy="664005"/>
      </dsp:txXfrm>
    </dsp:sp>
    <dsp:sp modelId="{6DAD3629-379A-4A0A-8888-F954E4678C03}">
      <dsp:nvSpPr>
        <dsp:cNvPr id="0" name=""/>
        <dsp:cNvSpPr/>
      </dsp:nvSpPr>
      <dsp:spPr>
        <a:xfrm>
          <a:off x="982146" y="1660582"/>
          <a:ext cx="664005" cy="66400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002D7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F12E4-ADC3-4132-AABB-0AFA73BCE557}">
      <dsp:nvSpPr>
        <dsp:cNvPr id="0" name=""/>
        <dsp:cNvSpPr/>
      </dsp:nvSpPr>
      <dsp:spPr>
        <a:xfrm rot="10800000">
          <a:off x="1315931" y="1237"/>
          <a:ext cx="4656581" cy="572131"/>
        </a:xfrm>
        <a:prstGeom prst="homePlate">
          <a:avLst/>
        </a:prstGeom>
        <a:solidFill>
          <a:srgbClr val="002D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29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Youth and young adults 16-24 years old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58964" y="1237"/>
        <a:ext cx="4513548" cy="572131"/>
      </dsp:txXfrm>
    </dsp:sp>
    <dsp:sp modelId="{5B20D50D-6BBB-44FF-AE97-BDA9C382D696}">
      <dsp:nvSpPr>
        <dsp:cNvPr id="0" name=""/>
        <dsp:cNvSpPr/>
      </dsp:nvSpPr>
      <dsp:spPr>
        <a:xfrm>
          <a:off x="947272" y="1237"/>
          <a:ext cx="572131" cy="5721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2D7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DE26B-B90A-42EA-82C2-64035DCC78E8}">
      <dsp:nvSpPr>
        <dsp:cNvPr id="0" name=""/>
        <dsp:cNvSpPr/>
      </dsp:nvSpPr>
      <dsp:spPr>
        <a:xfrm rot="10800000">
          <a:off x="1315931" y="744154"/>
          <a:ext cx="4656581" cy="572131"/>
        </a:xfrm>
        <a:prstGeom prst="homePlate">
          <a:avLst/>
        </a:prstGeom>
        <a:solidFill>
          <a:srgbClr val="FFB3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29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>
              <a:latin typeface="Arial" panose="020B0604020202020204" pitchFamily="34" charset="0"/>
              <a:cs typeface="Arial" panose="020B0604020202020204" pitchFamily="34" charset="0"/>
            </a:rPr>
            <a:t>Specialized recruiting and hiring</a:t>
          </a:r>
          <a:endParaRPr lang="en-US" sz="2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58964" y="744154"/>
        <a:ext cx="4513548" cy="572131"/>
      </dsp:txXfrm>
    </dsp:sp>
    <dsp:sp modelId="{E4C878FD-2A98-4F56-818B-8104ED5DD88B}">
      <dsp:nvSpPr>
        <dsp:cNvPr id="0" name=""/>
        <dsp:cNvSpPr/>
      </dsp:nvSpPr>
      <dsp:spPr>
        <a:xfrm>
          <a:off x="961793" y="765071"/>
          <a:ext cx="572131" cy="5721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2D7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FB151-D6FE-455A-B454-F72F5751617D}">
      <dsp:nvSpPr>
        <dsp:cNvPr id="0" name=""/>
        <dsp:cNvSpPr/>
      </dsp:nvSpPr>
      <dsp:spPr>
        <a:xfrm rot="10800000">
          <a:off x="1315931" y="1487071"/>
          <a:ext cx="4656581" cy="572131"/>
        </a:xfrm>
        <a:prstGeom prst="homePlat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29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Transportation Provided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58964" y="1487071"/>
        <a:ext cx="4513548" cy="572131"/>
      </dsp:txXfrm>
    </dsp:sp>
    <dsp:sp modelId="{4B6D5A1B-125A-4D27-8229-BB6642F39194}">
      <dsp:nvSpPr>
        <dsp:cNvPr id="0" name=""/>
        <dsp:cNvSpPr/>
      </dsp:nvSpPr>
      <dsp:spPr>
        <a:xfrm>
          <a:off x="961793" y="1523905"/>
          <a:ext cx="572131" cy="57213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2D7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FBA12-7D38-4C7E-8A97-E58A99D0D4B9}">
      <dsp:nvSpPr>
        <dsp:cNvPr id="0" name=""/>
        <dsp:cNvSpPr/>
      </dsp:nvSpPr>
      <dsp:spPr>
        <a:xfrm rot="10800000">
          <a:off x="1315931" y="2229988"/>
          <a:ext cx="4656581" cy="572131"/>
        </a:xfrm>
        <a:prstGeom prst="homePlate">
          <a:avLst/>
        </a:prstGeom>
        <a:solidFill>
          <a:srgbClr val="F578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29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Valuable work experience and training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58964" y="2229988"/>
        <a:ext cx="4513548" cy="572131"/>
      </dsp:txXfrm>
    </dsp:sp>
    <dsp:sp modelId="{4D54DFF9-6E46-450D-9A5B-5C9F04002DE5}">
      <dsp:nvSpPr>
        <dsp:cNvPr id="0" name=""/>
        <dsp:cNvSpPr/>
      </dsp:nvSpPr>
      <dsp:spPr>
        <a:xfrm>
          <a:off x="961793" y="2230268"/>
          <a:ext cx="572131" cy="57213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2D7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18EB6-573E-4196-AB68-636841C099FB}">
      <dsp:nvSpPr>
        <dsp:cNvPr id="0" name=""/>
        <dsp:cNvSpPr/>
      </dsp:nvSpPr>
      <dsp:spPr>
        <a:xfrm>
          <a:off x="9617" y="1447378"/>
          <a:ext cx="2874496" cy="1724697"/>
        </a:xfrm>
        <a:prstGeom prst="roundRect">
          <a:avLst>
            <a:gd name="adj" fmla="val 10000"/>
          </a:avLst>
        </a:prstGeom>
        <a:solidFill>
          <a:srgbClr val="00519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Emergency Communications</a:t>
          </a:r>
        </a:p>
      </dsp:txBody>
      <dsp:txXfrm>
        <a:off x="60132" y="1497893"/>
        <a:ext cx="2773466" cy="1623667"/>
      </dsp:txXfrm>
    </dsp:sp>
    <dsp:sp modelId="{31B8C43F-3FFF-464F-8BF6-6275BFFDAB36}">
      <dsp:nvSpPr>
        <dsp:cNvPr id="0" name=""/>
        <dsp:cNvSpPr/>
      </dsp:nvSpPr>
      <dsp:spPr>
        <a:xfrm>
          <a:off x="3171563" y="1953289"/>
          <a:ext cx="609393" cy="712875"/>
        </a:xfrm>
        <a:prstGeom prst="mathPlus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1563" y="2095864"/>
        <a:ext cx="426575" cy="427725"/>
      </dsp:txXfrm>
    </dsp:sp>
    <dsp:sp modelId="{D7AB7955-3E2B-4968-A272-77EFA336DC66}">
      <dsp:nvSpPr>
        <dsp:cNvPr id="0" name=""/>
        <dsp:cNvSpPr/>
      </dsp:nvSpPr>
      <dsp:spPr>
        <a:xfrm>
          <a:off x="4033912" y="1447378"/>
          <a:ext cx="2874496" cy="1724697"/>
        </a:xfrm>
        <a:prstGeom prst="roundRect">
          <a:avLst>
            <a:gd name="adj" fmla="val 10000"/>
          </a:avLst>
        </a:prstGeom>
        <a:solidFill>
          <a:srgbClr val="F2652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Financial and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In-Kind Donation Collection and Distribution</a:t>
          </a:r>
        </a:p>
      </dsp:txBody>
      <dsp:txXfrm>
        <a:off x="4084427" y="1497893"/>
        <a:ext cx="2773466" cy="1623667"/>
      </dsp:txXfrm>
    </dsp:sp>
    <dsp:sp modelId="{1A7DE69C-0ABC-4DEF-9551-7CCD216E466C}">
      <dsp:nvSpPr>
        <dsp:cNvPr id="0" name=""/>
        <dsp:cNvSpPr/>
      </dsp:nvSpPr>
      <dsp:spPr>
        <a:xfrm>
          <a:off x="7195858" y="1953289"/>
          <a:ext cx="609393" cy="712875"/>
        </a:xfrm>
        <a:prstGeom prst="mathPlus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95858" y="2095864"/>
        <a:ext cx="426575" cy="427725"/>
      </dsp:txXfrm>
    </dsp:sp>
    <dsp:sp modelId="{3966FDC4-BD47-445D-BC64-38CD0943496F}">
      <dsp:nvSpPr>
        <dsp:cNvPr id="0" name=""/>
        <dsp:cNvSpPr/>
      </dsp:nvSpPr>
      <dsp:spPr>
        <a:xfrm>
          <a:off x="8058207" y="1447378"/>
          <a:ext cx="2874496" cy="1724697"/>
        </a:xfrm>
        <a:prstGeom prst="roundRect">
          <a:avLst>
            <a:gd name="adj" fmla="val 10000"/>
          </a:avLst>
        </a:prstGeom>
        <a:solidFill>
          <a:srgbClr val="FFB35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Volunteer Recruitment and Management Assistance</a:t>
          </a:r>
        </a:p>
      </dsp:txBody>
      <dsp:txXfrm>
        <a:off x="8108722" y="1497893"/>
        <a:ext cx="2773466" cy="1623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3321C-09B5-417E-896F-3010D989C29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F9122-E4FE-4E93-B7FA-E70B9DF5E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Sponsored by HII, NNS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C8FF8-5094-4098-8AAB-24217ED5AE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5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C8FF8-5094-4098-8AAB-24217ED5AE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61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C8FF8-5094-4098-8AAB-24217ED5AE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00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for verbal presentation: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When we look at connections this way, basically every connection to give gets multiplied more than 20 times to help someone in need.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Approx.  5% increase in connections-</a:t>
            </a:r>
            <a:r>
              <a:rPr lang="en-US" sz="1200" b="1" i="1">
                <a:ln/>
                <a:latin typeface="Arial" panose="020B0604020202020204" pitchFamily="34" charset="0"/>
                <a:ea typeface="Arial 2"/>
                <a:cs typeface="Arial" panose="020B0604020202020204" pitchFamily="34" charset="0"/>
                <a:sym typeface="Arial 2"/>
              </a:rPr>
              <a:t> more than last year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C8FF8-5094-4098-8AAB-24217ED5AE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29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 Time, add Sponsored by </a:t>
            </a:r>
            <a:r>
              <a:rPr lang="en-US" err="1"/>
              <a:t>ReMax</a:t>
            </a:r>
            <a:r>
              <a:rPr lang="en-US"/>
              <a:t> Connect and Spain Commercial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C8FF8-5094-4098-8AAB-24217ED5AE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58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 Time, add Sponsored by </a:t>
            </a:r>
            <a:r>
              <a:rPr lang="en-US" err="1"/>
              <a:t>ReMax</a:t>
            </a:r>
            <a:r>
              <a:rPr lang="en-US"/>
              <a:t> Connect and Spain Commercial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C8FF8-5094-4098-8AAB-24217ED5AE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8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07F3-91A2-4B0D-828F-4F2DAF40B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B925F-F785-4688-BF29-F5AE6594F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92F8D-0446-450C-891A-28ACF817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F3DD-ADF5-4AFB-B000-32D18866A9D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9ECE9-2158-4A76-9E35-63EF33C1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A2346-EBFC-47CD-B1F5-E812A5DC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C18F-1EDC-4A19-A791-1A7A5E2C7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9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DC48-74AE-45B4-B787-AB12AF02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35E86-F37D-43C8-9C76-6B2C8755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F98EC-4789-4AA4-B98D-EE073CF9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F3DD-ADF5-4AFB-B000-32D18866A9D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53E14-3AA6-4071-8E55-5719828F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E3809-01FC-4541-82F8-DDCF11C0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C18F-1EDC-4A19-A791-1A7A5E2C7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5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2B13E-0069-483E-ACBA-08B2AC623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BC0CB-A8E7-4C18-8CFD-A5FC8ADF7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258F-338B-40C6-9272-6C5F8A5F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F3DD-ADF5-4AFB-B000-32D18866A9D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11939-6128-4A32-AF3D-A1B79F40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B129-9908-4ABD-835D-4556C83A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C18F-1EDC-4A19-A791-1A7A5E2C7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05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7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21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4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49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37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84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99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7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0A25-517B-4BB9-9BEB-55BD428F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DC318-B645-4156-89AB-EF6BE086E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AFCCB-FCC7-47D6-8F40-F6633F727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F3DD-ADF5-4AFB-B000-32D18866A9D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CA36A-F91D-4D51-A7B9-FB66E6F9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74D98-B1E7-4F56-A435-956D8398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C18F-1EDC-4A19-A791-1A7A5E2C7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87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40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3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5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D96E-B4C1-45C9-86BA-F4F491E4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A2B30-50D5-4350-97A3-BF7F6FD5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BB357-1741-47A1-82AC-AED13F35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F3DD-ADF5-4AFB-B000-32D18866A9D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5E3B1-6D26-4AC7-81EA-75624128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4F4E7-922B-40EE-9F98-22508B26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C18F-1EDC-4A19-A791-1A7A5E2C7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3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2D81-7558-487E-9D8D-2EA72A14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A4E24-AF86-46D0-BC46-671FC3DE9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CA42B-917F-414C-A9B2-5740AE671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49663-6F14-49EA-B61E-9DE3AC8A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F3DD-ADF5-4AFB-B000-32D18866A9D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EF96B-A4A6-4661-B920-AD8E6D3E8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FB9B9-9811-44B0-81AC-9DFF7049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C18F-1EDC-4A19-A791-1A7A5E2C7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2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10FE0-B7C8-424A-9754-57695C3B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AB0B-5DA7-47A0-93E0-F7F86A531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64BD6-D663-4DB1-B297-597B2F976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E42BF-165B-4565-A1B6-EC73FDC28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00713C-641A-4B33-92C3-9F96B081F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C68C4-D297-4DB9-9EDB-7F5803DD4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F3DD-ADF5-4AFB-B000-32D18866A9D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C5E8A-2C9F-435A-988E-7E03AE82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8167E3-B220-4883-A402-B1C58167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C18F-1EDC-4A19-A791-1A7A5E2C7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7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1B107-83E0-4A0F-8C53-8058A22D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CACFF-9F15-454D-82A5-3B690145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F3DD-ADF5-4AFB-B000-32D18866A9D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58927-1E35-4BC5-999B-494136D2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5D286-2887-4DE5-B015-5E6F8399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C18F-1EDC-4A19-A791-1A7A5E2C7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6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814570-35DC-48C3-B270-62CD94F0C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F3DD-ADF5-4AFB-B000-32D18866A9D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82BFF-E06D-4AA2-9EE1-3C2FE1EF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919D5-28F1-4442-811E-B2ACE327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C18F-1EDC-4A19-A791-1A7A5E2C7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3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4E448-8908-427F-9110-0E7EFF92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3F22B-FBFE-4D2D-9706-EFFF2F39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7458D-046E-4A26-802C-CBD866672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D50CD-845E-4ABF-8A49-D8700DBB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F3DD-ADF5-4AFB-B000-32D18866A9D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94B16-9FF1-4AA0-ABA6-E91C5DAA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BDCE7-5C50-443C-BEDC-07D8B444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C18F-1EDC-4A19-A791-1A7A5E2C7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763D-42C5-4037-8CE9-138E4D6D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079FE5-B344-4ACE-9BB6-62C80EA67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1AF15-8975-4FFF-AE5A-1FD7EE1A4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83D77-0485-4149-A26B-918E4D97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F3DD-ADF5-4AFB-B000-32D18866A9D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BB5F3-DC22-47C0-8904-0E5F6589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81849-BFAE-4220-9113-D7C2C331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C18F-1EDC-4A19-A791-1A7A5E2C7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5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046F3-2FD4-4E13-A610-347AD8BA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88ECE-7742-4469-B2B8-46E8EF1C2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90DF8-0BD2-4531-A1D7-0A8433CC3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F3DD-ADF5-4AFB-B000-32D18866A9D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F3C49-4DAC-494E-A8F5-1934C9D4A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551C6-3C19-4D20-A9BA-D27156DBD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AC18F-1EDC-4A19-A791-1A7A5E2C7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3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56.svg"/><Relationship Id="rId7" Type="http://schemas.openxmlformats.org/officeDocument/2006/relationships/diagramLayout" Target="../diagrams/layout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8.xml"/><Relationship Id="rId5" Type="http://schemas.openxmlformats.org/officeDocument/2006/relationships/image" Target="../media/image36.png"/><Relationship Id="rId10" Type="http://schemas.microsoft.com/office/2007/relationships/diagramDrawing" Target="../diagrams/drawing8.xml"/><Relationship Id="rId4" Type="http://schemas.openxmlformats.org/officeDocument/2006/relationships/image" Target="../media/image32.png"/><Relationship Id="rId9" Type="http://schemas.openxmlformats.org/officeDocument/2006/relationships/diagramColors" Target="../diagrams/colors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jpe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33.sv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11.pn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0.png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10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.xml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sv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3.svg"/><Relationship Id="rId7" Type="http://schemas.openxmlformats.org/officeDocument/2006/relationships/diagramColors" Target="../diagrams/colors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44.sv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5" Type="http://schemas.openxmlformats.org/officeDocument/2006/relationships/image" Target="../media/image32.png"/><Relationship Id="rId10" Type="http://schemas.openxmlformats.org/officeDocument/2006/relationships/diagramData" Target="../diagrams/data7.xml"/><Relationship Id="rId4" Type="http://schemas.openxmlformats.org/officeDocument/2006/relationships/image" Target="../media/image45.emf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38888" b="-38888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70399" cy="6858000"/>
          </a:xfrm>
          <a:custGeom>
            <a:avLst/>
            <a:gdLst/>
            <a:ahLst/>
            <a:cxnLst/>
            <a:rect l="l" t="t" r="r" b="b"/>
            <a:pathLst>
              <a:path w="4755598" h="10255972">
                <a:moveTo>
                  <a:pt x="0" y="0"/>
                </a:moveTo>
                <a:lnTo>
                  <a:pt x="4755598" y="0"/>
                </a:lnTo>
                <a:lnTo>
                  <a:pt x="4755598" y="10255972"/>
                </a:lnTo>
                <a:lnTo>
                  <a:pt x="0" y="1025597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30608" y="1"/>
            <a:ext cx="3858065" cy="888641"/>
          </a:xfrm>
          <a:prstGeom prst="rect">
            <a:avLst/>
          </a:prstGeom>
          <a:effectLst>
            <a:reflection stA="45000" endPos="65000" dist="12700" dir="5400000" sy="-100000" algn="bl" rotWithShape="0"/>
          </a:effectLst>
        </p:spPr>
        <p:txBody>
          <a:bodyPr wrap="square" lIns="0" tIns="0" rIns="0" bIns="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7560"/>
              </a:lnSpc>
            </a:pPr>
            <a:r>
              <a:rPr lang="en-US" sz="5400" b="1" dirty="0">
                <a:ln/>
                <a:solidFill>
                  <a:srgbClr val="FFB351"/>
                </a:solidFill>
                <a:latin typeface="Arial" panose="020B0604020202020204" pitchFamily="34" charset="0"/>
                <a:ea typeface="Arial 1"/>
                <a:cs typeface="Arial" panose="020B0604020202020204" pitchFamily="34" charset="0"/>
                <a:sym typeface="Arial 1"/>
              </a:rPr>
              <a:t>WELCOME! </a:t>
            </a:r>
          </a:p>
        </p:txBody>
      </p:sp>
      <p:grpSp>
        <p:nvGrpSpPr>
          <p:cNvPr id="19" name="Group 5">
            <a:extLst>
              <a:ext uri="{FF2B5EF4-FFF2-40B4-BE49-F238E27FC236}">
                <a16:creationId xmlns:a16="http://schemas.microsoft.com/office/drawing/2014/main" id="{BC5AB1E7-B0DF-4B39-3BAC-003B2E650E30}"/>
              </a:ext>
            </a:extLst>
          </p:cNvPr>
          <p:cNvGrpSpPr/>
          <p:nvPr/>
        </p:nvGrpSpPr>
        <p:grpSpPr>
          <a:xfrm rot="-1256873">
            <a:off x="3377937" y="526763"/>
            <a:ext cx="2542156" cy="2542156"/>
            <a:chOff x="0" y="0"/>
            <a:chExt cx="812800" cy="812800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286AB30-6A38-2385-2694-D3C7706126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0" cap="sq">
              <a:solidFill>
                <a:srgbClr val="E1E1E1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B7A6DBAB-E3D8-EC6C-70D3-0DCE709E47A9}"/>
              </a:ext>
            </a:extLst>
          </p:cNvPr>
          <p:cNvGrpSpPr/>
          <p:nvPr/>
        </p:nvGrpSpPr>
        <p:grpSpPr>
          <a:xfrm rot="976835">
            <a:off x="9042459" y="1208562"/>
            <a:ext cx="2914229" cy="2881469"/>
            <a:chOff x="0" y="0"/>
            <a:chExt cx="812800" cy="812800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9BCF884A-65DA-3EAD-382F-7753628994A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0" cap="sq">
              <a:solidFill>
                <a:srgbClr val="E1E1E1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7353D436-82B5-B669-ACAD-B26FE3AB07D3}"/>
              </a:ext>
            </a:extLst>
          </p:cNvPr>
          <p:cNvGrpSpPr/>
          <p:nvPr/>
        </p:nvGrpSpPr>
        <p:grpSpPr>
          <a:xfrm rot="-527676">
            <a:off x="3393252" y="3064438"/>
            <a:ext cx="3096958" cy="3133617"/>
            <a:chOff x="0" y="0"/>
            <a:chExt cx="812800" cy="81280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895C16A9-93D8-A736-6CFF-CDEF8DDE03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0" cap="sq">
              <a:solidFill>
                <a:srgbClr val="E1E1E1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5" name="Group 12">
            <a:extLst>
              <a:ext uri="{FF2B5EF4-FFF2-40B4-BE49-F238E27FC236}">
                <a16:creationId xmlns:a16="http://schemas.microsoft.com/office/drawing/2014/main" id="{7CAC4BA6-0F31-0579-7233-ECC72ED09B5D}"/>
              </a:ext>
            </a:extLst>
          </p:cNvPr>
          <p:cNvGrpSpPr/>
          <p:nvPr/>
        </p:nvGrpSpPr>
        <p:grpSpPr>
          <a:xfrm rot="999021">
            <a:off x="6796302" y="3280399"/>
            <a:ext cx="2868609" cy="2868609"/>
            <a:chOff x="0" y="0"/>
            <a:chExt cx="812800" cy="812800"/>
          </a:xfrm>
        </p:grpSpPr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E9540CF-0734-7EDE-56E9-A51D95F33E3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0" cap="sq">
              <a:solidFill>
                <a:srgbClr val="E1E1E1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7" name="Group 14">
            <a:extLst>
              <a:ext uri="{FF2B5EF4-FFF2-40B4-BE49-F238E27FC236}">
                <a16:creationId xmlns:a16="http://schemas.microsoft.com/office/drawing/2014/main" id="{C6FE1715-EF48-29B6-103A-3D5364457B57}"/>
              </a:ext>
            </a:extLst>
          </p:cNvPr>
          <p:cNvGrpSpPr/>
          <p:nvPr/>
        </p:nvGrpSpPr>
        <p:grpSpPr>
          <a:xfrm rot="-312477">
            <a:off x="6050744" y="1114757"/>
            <a:ext cx="3013225" cy="2792470"/>
            <a:chOff x="0" y="0"/>
            <a:chExt cx="812800" cy="812800"/>
          </a:xfrm>
        </p:grpSpPr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47F0B044-7A35-FE8D-B2D0-62B75EB4D47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0" cap="sq">
              <a:solidFill>
                <a:srgbClr val="E1E1E1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9" name="Group 17">
            <a:extLst>
              <a:ext uri="{FF2B5EF4-FFF2-40B4-BE49-F238E27FC236}">
                <a16:creationId xmlns:a16="http://schemas.microsoft.com/office/drawing/2014/main" id="{24586046-04F4-C84B-F283-82E5632D885A}"/>
              </a:ext>
            </a:extLst>
          </p:cNvPr>
          <p:cNvGrpSpPr/>
          <p:nvPr/>
        </p:nvGrpSpPr>
        <p:grpSpPr>
          <a:xfrm rot="-660966">
            <a:off x="9807813" y="3895820"/>
            <a:ext cx="2212387" cy="2212387"/>
            <a:chOff x="0" y="0"/>
            <a:chExt cx="812800" cy="812800"/>
          </a:xfrm>
        </p:grpSpPr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F4D984E8-5EF3-F9DD-2FB3-545D2F3241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0" cap="sq">
              <a:solidFill>
                <a:srgbClr val="E1E1E1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90709" y="6400800"/>
            <a:ext cx="8711215" cy="44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3667" i="1" spc="447" dirty="0">
                <a:solidFill>
                  <a:srgbClr val="171717"/>
                </a:solidFill>
                <a:latin typeface="League Gothic" panose="00000500000000000000" pitchFamily="50" charset="0"/>
                <a:ea typeface="League Gothic 1 Italics"/>
                <a:cs typeface="League Gothic 1 Italics"/>
                <a:sym typeface="League Gothic 1 Italics"/>
              </a:rPr>
              <a:t>CONNECTING</a:t>
            </a:r>
            <a:r>
              <a:rPr lang="en-US" sz="3667" i="1" spc="447" dirty="0">
                <a:solidFill>
                  <a:srgbClr val="FFFFFF"/>
                </a:solidFill>
                <a:latin typeface="League Gothic" panose="00000500000000000000" pitchFamily="50" charset="0"/>
                <a:ea typeface="League Gothic 1 Italics"/>
                <a:cs typeface="League Gothic 1 Italics"/>
                <a:sym typeface="League Gothic 1 Italics"/>
              </a:rPr>
              <a:t> </a:t>
            </a:r>
            <a:r>
              <a:rPr lang="en-US" sz="3667" i="1" spc="447" dirty="0">
                <a:solidFill>
                  <a:srgbClr val="F57814"/>
                </a:solidFill>
                <a:latin typeface="League Gothic" panose="00000500000000000000" pitchFamily="50" charset="0"/>
                <a:ea typeface="League Gothic 1 Italics"/>
                <a:cs typeface="League Gothic 1 Italics"/>
                <a:sym typeface="League Gothic 1 Italics"/>
              </a:rPr>
              <a:t>OUR COMMUNITY  </a:t>
            </a:r>
            <a:r>
              <a:rPr lang="en-US" sz="3667" i="1" spc="447" dirty="0">
                <a:solidFill>
                  <a:srgbClr val="171717"/>
                </a:solidFill>
                <a:latin typeface="League Gothic" panose="00000500000000000000" pitchFamily="50" charset="0"/>
                <a:ea typeface="League Gothic 1 Italics"/>
                <a:cs typeface="League Gothic 1 Italics"/>
                <a:sym typeface="League Gothic 1 Italics"/>
              </a:rPr>
              <a:t>TO</a:t>
            </a:r>
            <a:r>
              <a:rPr lang="en-US" sz="3667" i="1" spc="447" dirty="0">
                <a:solidFill>
                  <a:srgbClr val="FFFFFF"/>
                </a:solidFill>
                <a:latin typeface="League Gothic" panose="00000500000000000000" pitchFamily="50" charset="0"/>
                <a:ea typeface="League Gothic 1 Italics"/>
                <a:cs typeface="League Gothic 1 Italics"/>
                <a:sym typeface="League Gothic 1 Italics"/>
              </a:rPr>
              <a:t> </a:t>
            </a:r>
            <a:r>
              <a:rPr lang="en-US" sz="3667" i="1" spc="447" dirty="0">
                <a:solidFill>
                  <a:srgbClr val="539ED0"/>
                </a:solidFill>
                <a:latin typeface="League Gothic" panose="00000500000000000000" pitchFamily="50" charset="0"/>
                <a:ea typeface="League Gothic 1 Italics"/>
                <a:cs typeface="League Gothic 1 Italics"/>
                <a:sym typeface="League Gothic 1 Italics"/>
              </a:rPr>
              <a:t>HELP </a:t>
            </a:r>
            <a:r>
              <a:rPr lang="en-US" sz="3667" i="1" spc="447" dirty="0">
                <a:solidFill>
                  <a:srgbClr val="171717"/>
                </a:solidFill>
                <a:latin typeface="League Gothic" panose="00000500000000000000" pitchFamily="50" charset="0"/>
                <a:ea typeface="League Gothic 1 Italics"/>
                <a:cs typeface="League Gothic 1 Italics"/>
                <a:sym typeface="League Gothic 1 Italics"/>
              </a:rPr>
              <a:t>AND </a:t>
            </a:r>
            <a:r>
              <a:rPr lang="en-US" sz="3667" i="1" spc="447" dirty="0">
                <a:solidFill>
                  <a:srgbClr val="FF443B"/>
                </a:solidFill>
                <a:latin typeface="League Gothic" panose="00000500000000000000" pitchFamily="50" charset="0"/>
                <a:ea typeface="League Gothic 1 Italics"/>
                <a:cs typeface="League Gothic 1 Italics"/>
                <a:sym typeface="League Gothic 1 Italics"/>
              </a:rPr>
              <a:t>HOPE</a:t>
            </a:r>
          </a:p>
        </p:txBody>
      </p:sp>
      <p:pic>
        <p:nvPicPr>
          <p:cNvPr id="6" name="Picture 5" descr="A close-up of a card&#10;&#10;Description automatically generated">
            <a:extLst>
              <a:ext uri="{FF2B5EF4-FFF2-40B4-BE49-F238E27FC236}">
                <a16:creationId xmlns:a16="http://schemas.microsoft.com/office/drawing/2014/main" id="{6A2AFF6B-3D9A-1317-BDE6-3601EF033E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" y="133773"/>
            <a:ext cx="1520608" cy="6471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34A5F2-2DEF-4E51-726A-AB499E7503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36" y="6165745"/>
            <a:ext cx="3102674" cy="692255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670FC7B-977F-84D5-8BFE-6B3EFAC6E1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" y="6165745"/>
            <a:ext cx="1967388" cy="618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5874" y="1445011"/>
            <a:ext cx="12207871" cy="5405641"/>
          </a:xfrm>
          <a:custGeom>
            <a:avLst/>
            <a:gdLst/>
            <a:ahLst/>
            <a:cxnLst/>
            <a:rect l="l" t="t" r="r" b="b"/>
            <a:pathLst>
              <a:path w="21400144" h="12762268">
                <a:moveTo>
                  <a:pt x="0" y="0"/>
                </a:moveTo>
                <a:lnTo>
                  <a:pt x="21400145" y="0"/>
                </a:lnTo>
                <a:lnTo>
                  <a:pt x="21400145" y="12762268"/>
                </a:lnTo>
                <a:lnTo>
                  <a:pt x="0" y="12762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" b="-2966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>
            <a:grpSpLocks noGrp="1" noUngrp="1" noRot="1" noMove="1" noResize="1"/>
          </p:cNvGrpSpPr>
          <p:nvPr/>
        </p:nvGrpSpPr>
        <p:grpSpPr>
          <a:xfrm>
            <a:off x="0" y="7346"/>
            <a:ext cx="12192000" cy="678454"/>
            <a:chOff x="0" y="0"/>
            <a:chExt cx="4816593" cy="268031"/>
          </a:xfrm>
        </p:grpSpPr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68031"/>
            </a:xfrm>
            <a:custGeom>
              <a:avLst/>
              <a:gdLst/>
              <a:ahLst/>
              <a:cxnLst/>
              <a:rect l="l" t="t" r="r" b="b"/>
              <a:pathLst>
                <a:path w="4816592" h="268031">
                  <a:moveTo>
                    <a:pt x="0" y="0"/>
                  </a:moveTo>
                  <a:lnTo>
                    <a:pt x="4816592" y="0"/>
                  </a:lnTo>
                  <a:lnTo>
                    <a:pt x="4816592" y="268031"/>
                  </a:lnTo>
                  <a:lnTo>
                    <a:pt x="0" y="2680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4816593" cy="2966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215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TextBox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1359" y="296296"/>
            <a:ext cx="10949261" cy="414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060"/>
              </a:lnSpc>
            </a:pPr>
            <a:r>
              <a:rPr lang="en-US" sz="4000" b="1" spc="-150" dirty="0">
                <a:solidFill>
                  <a:srgbClr val="171717"/>
                </a:solidFill>
                <a:latin typeface="Arial" panose="020B0604020202020204" pitchFamily="34" charset="0"/>
                <a:ea typeface="League Gothic 1 Italics"/>
                <a:cs typeface="Arial" panose="020B0604020202020204" pitchFamily="34" charset="0"/>
                <a:sym typeface="League Gothic 1 Italics"/>
              </a:rPr>
              <a:t>United is the Way to Community Resilience</a:t>
            </a:r>
            <a:endParaRPr lang="en-US" sz="4000" b="1" spc="-150" dirty="0">
              <a:solidFill>
                <a:srgbClr val="005191"/>
              </a:solidFill>
              <a:latin typeface="Arial" panose="020B0604020202020204" pitchFamily="34" charset="0"/>
              <a:ea typeface="League Gothic 1 Italics"/>
              <a:cs typeface="Arial" panose="020B0604020202020204" pitchFamily="34" charset="0"/>
              <a:sym typeface="League Gothic 1 Italics"/>
            </a:endParaRPr>
          </a:p>
        </p:txBody>
      </p:sp>
      <p:sp>
        <p:nvSpPr>
          <p:cNvPr id="19" name="AutoShape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5874" y="701675"/>
            <a:ext cx="12223750" cy="0"/>
          </a:xfrm>
          <a:prstGeom prst="line">
            <a:avLst/>
          </a:prstGeom>
          <a:ln w="47625" cap="flat">
            <a:solidFill>
              <a:srgbClr val="FFB35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4BAB53-4F32-4DC9-9638-AA54D73112F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044217"/>
            <a:ext cx="12192000" cy="813783"/>
            <a:chOff x="0" y="6044217"/>
            <a:chExt cx="12192000" cy="8137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93A6A1-9132-BA9C-71D8-F648CE9EC87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44217"/>
              <a:ext cx="12192000" cy="813783"/>
            </a:xfrm>
            <a:prstGeom prst="rect">
              <a:avLst/>
            </a:prstGeom>
            <a:solidFill>
              <a:srgbClr val="002D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FA2E22-57C8-D53E-5F8A-414C904600B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615" y="6131501"/>
              <a:ext cx="1981372" cy="62184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Freeform 3">
            <a:extLst>
              <a:ext uri="{FF2B5EF4-FFF2-40B4-BE49-F238E27FC236}">
                <a16:creationId xmlns:a16="http://schemas.microsoft.com/office/drawing/2014/main" id="{33C35400-B620-0FAB-E4EB-37FB418682D1}"/>
              </a:ext>
            </a:extLst>
          </p:cNvPr>
          <p:cNvSpPr>
            <a:spLocks/>
          </p:cNvSpPr>
          <p:nvPr/>
        </p:nvSpPr>
        <p:spPr>
          <a:xfrm>
            <a:off x="528321" y="1156064"/>
            <a:ext cx="11369040" cy="4888153"/>
          </a:xfrm>
          <a:custGeom>
            <a:avLst/>
            <a:gdLst/>
            <a:ahLst/>
            <a:cxnLst/>
            <a:rect l="l" t="t" r="r" b="b"/>
            <a:pathLst>
              <a:path w="16752146" h="10287000">
                <a:moveTo>
                  <a:pt x="0" y="0"/>
                </a:moveTo>
                <a:lnTo>
                  <a:pt x="16752146" y="0"/>
                </a:lnTo>
                <a:lnTo>
                  <a:pt x="167521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44743" b="-1810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D2D9651-F858-8177-B581-CFFD480CECC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509088128"/>
              </p:ext>
            </p:extLst>
          </p:nvPr>
        </p:nvGraphicFramePr>
        <p:xfrm>
          <a:off x="741680" y="1549156"/>
          <a:ext cx="10942321" cy="461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6206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47801"/>
            <a:ext cx="12192000" cy="5410200"/>
          </a:xfrm>
          <a:custGeom>
            <a:avLst/>
            <a:gdLst/>
            <a:ahLst/>
            <a:cxnLst/>
            <a:rect l="l" t="t" r="r" b="b"/>
            <a:pathLst>
              <a:path w="21400144" h="12762268">
                <a:moveTo>
                  <a:pt x="0" y="0"/>
                </a:moveTo>
                <a:lnTo>
                  <a:pt x="21400145" y="0"/>
                </a:lnTo>
                <a:lnTo>
                  <a:pt x="21400145" y="12762268"/>
                </a:lnTo>
                <a:lnTo>
                  <a:pt x="0" y="127622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6889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4851" y="52782"/>
            <a:ext cx="5731149" cy="888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7928"/>
              </a:lnSpc>
            </a:pPr>
            <a:r>
              <a:rPr lang="en-US" sz="4400" b="1" spc="962" dirty="0">
                <a:solidFill>
                  <a:srgbClr val="FFFFFF"/>
                </a:solidFill>
                <a:latin typeface="Arial" panose="020B0604020202020204" pitchFamily="34" charset="0"/>
                <a:ea typeface="League Gothic 1"/>
                <a:cs typeface="Arial" panose="020B0604020202020204" pitchFamily="34" charset="0"/>
                <a:sym typeface="League Gothic 1"/>
              </a:rPr>
              <a:t>Who is</a:t>
            </a:r>
            <a:r>
              <a:rPr lang="en-US" sz="4400" b="1" spc="962" dirty="0">
                <a:solidFill>
                  <a:srgbClr val="FFB351"/>
                </a:solidFill>
                <a:latin typeface="Arial" panose="020B0604020202020204" pitchFamily="34" charset="0"/>
                <a:ea typeface="League Gothic 1"/>
                <a:cs typeface="Arial" panose="020B0604020202020204" pitchFamily="34" charset="0"/>
                <a:sym typeface="League Gothic 1"/>
              </a:rPr>
              <a:t> </a:t>
            </a:r>
            <a:r>
              <a:rPr lang="en-US" sz="4400" b="1" spc="962" dirty="0">
                <a:solidFill>
                  <a:srgbClr val="539ED0"/>
                </a:solidFill>
                <a:latin typeface="Arial" panose="020B0604020202020204" pitchFamily="34" charset="0"/>
                <a:ea typeface="League Gothic 1"/>
                <a:cs typeface="Arial" panose="020B0604020202020204" pitchFamily="34" charset="0"/>
                <a:sym typeface="League Gothic 1"/>
              </a:rPr>
              <a:t>ALICE?</a:t>
            </a:r>
          </a:p>
        </p:txBody>
      </p:sp>
      <p:sp>
        <p:nvSpPr>
          <p:cNvPr id="4" name="Freeform 4"/>
          <p:cNvSpPr/>
          <p:nvPr/>
        </p:nvSpPr>
        <p:spPr>
          <a:xfrm>
            <a:off x="511952" y="1193585"/>
            <a:ext cx="11168097" cy="4897991"/>
          </a:xfrm>
          <a:custGeom>
            <a:avLst/>
            <a:gdLst/>
            <a:ahLst/>
            <a:cxnLst/>
            <a:rect l="l" t="t" r="r" b="b"/>
            <a:pathLst>
              <a:path w="16752146" h="7888130">
                <a:moveTo>
                  <a:pt x="0" y="0"/>
                </a:moveTo>
                <a:lnTo>
                  <a:pt x="16752146" y="0"/>
                </a:lnTo>
                <a:lnTo>
                  <a:pt x="16752146" y="7888130"/>
                </a:lnTo>
                <a:lnTo>
                  <a:pt x="0" y="788813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4" name="Picture 33" descr="A group of people in circle frames&#10;&#10;Description automatically generated">
            <a:extLst>
              <a:ext uri="{FF2B5EF4-FFF2-40B4-BE49-F238E27FC236}">
                <a16:creationId xmlns:a16="http://schemas.microsoft.com/office/drawing/2014/main" id="{778CEEA2-BCB2-4E09-2E38-729C43FA72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51" y="1104654"/>
            <a:ext cx="11168097" cy="5430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40E346-7FAF-4030-9087-F765184364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30334" y="704544"/>
            <a:ext cx="5838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Limited, Income Constrained, Employed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59DE9B-E3CF-3B6B-3671-6B01C0D506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6" y="6118675"/>
            <a:ext cx="1978802" cy="62179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8100000">
            <a:off x="138714" y="-120072"/>
            <a:ext cx="13705169" cy="8763577"/>
          </a:xfrm>
          <a:custGeom>
            <a:avLst/>
            <a:gdLst/>
            <a:ahLst/>
            <a:cxnLst/>
            <a:rect l="l" t="t" r="r" b="b"/>
            <a:pathLst>
              <a:path w="17326594" h="10332951">
                <a:moveTo>
                  <a:pt x="0" y="0"/>
                </a:moveTo>
                <a:lnTo>
                  <a:pt x="17326594" y="0"/>
                </a:lnTo>
                <a:lnTo>
                  <a:pt x="17326594" y="10332950"/>
                </a:lnTo>
                <a:lnTo>
                  <a:pt x="0" y="1033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497878" y="1618493"/>
            <a:ext cx="11008322" cy="3983445"/>
            <a:chOff x="0" y="0"/>
            <a:chExt cx="4460479" cy="1614058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460479" cy="1614058"/>
            </a:xfrm>
            <a:custGeom>
              <a:avLst/>
              <a:gdLst/>
              <a:ahLst/>
              <a:cxnLst/>
              <a:rect l="l" t="t" r="r" b="b"/>
              <a:pathLst>
                <a:path w="4460479" h="1614058">
                  <a:moveTo>
                    <a:pt x="0" y="0"/>
                  </a:moveTo>
                  <a:lnTo>
                    <a:pt x="4460479" y="0"/>
                  </a:lnTo>
                  <a:lnTo>
                    <a:pt x="4460479" y="1614058"/>
                  </a:lnTo>
                  <a:lnTo>
                    <a:pt x="0" y="1614058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4460479" cy="1642633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609630">
                <a:lnSpc>
                  <a:spcPts val="1215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 flipV="1">
            <a:off x="6479427" y="2853937"/>
            <a:ext cx="5712573" cy="16263"/>
          </a:xfrm>
          <a:prstGeom prst="line">
            <a:avLst/>
          </a:prstGeom>
          <a:ln w="76200" cap="flat">
            <a:solidFill>
              <a:srgbClr val="F5781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123605" y="148468"/>
            <a:ext cx="2940050" cy="2940050"/>
          </a:xfrm>
          <a:custGeom>
            <a:avLst/>
            <a:gdLst/>
            <a:ahLst/>
            <a:cxnLst/>
            <a:rect l="l" t="t" r="r" b="b"/>
            <a:pathLst>
              <a:path w="4410075" h="4410075">
                <a:moveTo>
                  <a:pt x="0" y="0"/>
                </a:moveTo>
                <a:lnTo>
                  <a:pt x="4410075" y="0"/>
                </a:lnTo>
                <a:lnTo>
                  <a:pt x="4410075" y="4410075"/>
                </a:lnTo>
                <a:lnTo>
                  <a:pt x="0" y="4410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02603" y="3018667"/>
            <a:ext cx="4442004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4240"/>
              </a:lnSpc>
            </a:pPr>
            <a:r>
              <a:rPr lang="en-US" sz="3534" dirty="0">
                <a:solidFill>
                  <a:srgbClr val="171717"/>
                </a:solidFill>
                <a:latin typeface="Arial" panose="020B0604020202020204" pitchFamily="34" charset="0"/>
                <a:ea typeface="Arial 1"/>
                <a:cs typeface="Arial" panose="020B0604020202020204" pitchFamily="34" charset="0"/>
                <a:sym typeface="Arial 1"/>
              </a:rPr>
              <a:t>of households on the </a:t>
            </a:r>
          </a:p>
          <a:p>
            <a:pPr algn="r" defTabSz="609630">
              <a:lnSpc>
                <a:spcPts val="4240"/>
              </a:lnSpc>
            </a:pPr>
            <a:r>
              <a:rPr lang="en-US" sz="3534" dirty="0">
                <a:solidFill>
                  <a:srgbClr val="171717"/>
                </a:solidFill>
                <a:latin typeface="Arial" panose="020B0604020202020204" pitchFamily="34" charset="0"/>
                <a:ea typeface="Arial 1"/>
                <a:cs typeface="Arial" panose="020B0604020202020204" pitchFamily="34" charset="0"/>
                <a:sym typeface="Arial 1"/>
              </a:rPr>
              <a:t>VA Peninsula are experiencing poverty </a:t>
            </a:r>
          </a:p>
          <a:p>
            <a:pPr algn="r" defTabSz="609630">
              <a:lnSpc>
                <a:spcPts val="4240"/>
              </a:lnSpc>
            </a:pPr>
            <a:r>
              <a:rPr lang="en-US" sz="3534" dirty="0">
                <a:solidFill>
                  <a:srgbClr val="171717"/>
                </a:solidFill>
                <a:latin typeface="Arial" panose="020B0604020202020204" pitchFamily="34" charset="0"/>
                <a:ea typeface="Arial 1"/>
                <a:cs typeface="Arial" panose="020B0604020202020204" pitchFamily="34" charset="0"/>
                <a:sym typeface="Arial 1"/>
              </a:rPr>
              <a:t>or are ALICE.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4008" y="40518"/>
            <a:ext cx="10442747" cy="925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7928"/>
              </a:lnSpc>
            </a:pPr>
            <a:r>
              <a:rPr lang="en-US" sz="5662" spc="713" dirty="0">
                <a:solidFill>
                  <a:srgbClr val="FFB351"/>
                </a:solidFill>
                <a:latin typeface="League Gothic 1"/>
                <a:ea typeface="League Gothic 1"/>
                <a:cs typeface="League Gothic 1"/>
                <a:sym typeface="League Gothic 1"/>
              </a:rPr>
              <a:t> </a:t>
            </a:r>
            <a:r>
              <a:rPr lang="en-US" sz="4400" b="1" spc="-150" dirty="0">
                <a:solidFill>
                  <a:srgbClr val="539ED0"/>
                </a:solidFill>
                <a:latin typeface="Arial" panose="020B0604020202020204" pitchFamily="34" charset="0"/>
                <a:ea typeface="League Gothic 1"/>
                <a:cs typeface="Arial" panose="020B0604020202020204" pitchFamily="34" charset="0"/>
                <a:sym typeface="League Gothic 1"/>
              </a:rPr>
              <a:t>ALICE</a:t>
            </a:r>
            <a:r>
              <a:rPr lang="en-US" sz="4400" b="1" spc="-150" dirty="0">
                <a:solidFill>
                  <a:srgbClr val="FFB351"/>
                </a:solidFill>
                <a:latin typeface="Arial" panose="020B0604020202020204" pitchFamily="34" charset="0"/>
                <a:ea typeface="League Gothic 1"/>
                <a:cs typeface="Arial" panose="020B0604020202020204" pitchFamily="34" charset="0"/>
                <a:sym typeface="League Gothic 1"/>
              </a:rPr>
              <a:t> </a:t>
            </a:r>
            <a:r>
              <a:rPr lang="en-US" sz="4400" b="1" spc="-150" dirty="0">
                <a:solidFill>
                  <a:srgbClr val="FFFFFF"/>
                </a:solidFill>
                <a:latin typeface="Arial" panose="020B0604020202020204" pitchFamily="34" charset="0"/>
                <a:ea typeface="League Gothic 1"/>
                <a:cs typeface="Arial" panose="020B0604020202020204" pitchFamily="34" charset="0"/>
                <a:sym typeface="League Gothic 1"/>
              </a:rPr>
              <a:t>in</a:t>
            </a:r>
            <a:r>
              <a:rPr lang="en-US" sz="4400" b="1" spc="-150" dirty="0">
                <a:solidFill>
                  <a:srgbClr val="FFB351"/>
                </a:solidFill>
                <a:latin typeface="Arial" panose="020B0604020202020204" pitchFamily="34" charset="0"/>
                <a:ea typeface="League Gothic 1"/>
                <a:cs typeface="Arial" panose="020B0604020202020204" pitchFamily="34" charset="0"/>
                <a:sym typeface="League Gothic 1"/>
              </a:rPr>
              <a:t> </a:t>
            </a:r>
            <a:r>
              <a:rPr lang="en-US" sz="4400" b="1" spc="-150" dirty="0">
                <a:solidFill>
                  <a:srgbClr val="ED8C00"/>
                </a:solidFill>
                <a:latin typeface="Arial" panose="020B0604020202020204" pitchFamily="34" charset="0"/>
                <a:ea typeface="League Gothic 1"/>
                <a:cs typeface="Arial" panose="020B0604020202020204" pitchFamily="34" charset="0"/>
                <a:sym typeface="League Gothic 1"/>
              </a:rPr>
              <a:t>Our Community</a:t>
            </a:r>
            <a:endParaRPr lang="en-US" sz="5662" b="1" spc="-150" dirty="0">
              <a:solidFill>
                <a:srgbClr val="FFFFFF"/>
              </a:solidFill>
              <a:latin typeface="Arial" panose="020B0604020202020204" pitchFamily="34" charset="0"/>
              <a:ea typeface="League Gothic 1"/>
              <a:cs typeface="Arial" panose="020B0604020202020204" pitchFamily="34" charset="0"/>
              <a:sym typeface="League Gothic 1"/>
            </a:endParaRPr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1709" y="1140691"/>
            <a:ext cx="5988525" cy="4876017"/>
          </a:xfrm>
          <a:custGeom>
            <a:avLst/>
            <a:gdLst/>
            <a:ahLst/>
            <a:cxnLst/>
            <a:rect l="l" t="t" r="r" b="b"/>
            <a:pathLst>
              <a:path w="8982787" h="7314026">
                <a:moveTo>
                  <a:pt x="0" y="0"/>
                </a:moveTo>
                <a:lnTo>
                  <a:pt x="8982787" y="0"/>
                </a:lnTo>
                <a:lnTo>
                  <a:pt x="8982787" y="7314026"/>
                </a:lnTo>
                <a:lnTo>
                  <a:pt x="0" y="7314026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0" cap="sq">
            <a:solidFill>
              <a:srgbClr val="ED8C00"/>
            </a:solidFill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6F32520-87F5-E55C-5DD2-75D4E5E346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" y="6087230"/>
            <a:ext cx="2080549" cy="6537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style.textDecorationUnderline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grpId="0" nodeType="withEffect" p14:presetBounceEnd="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43200000" p14:bounceEnd="5000">
                                          <p:cBhvr>
                                            <p:cTn id="8" dur="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style.textDecorationUnderline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3200000">
                                          <p:cBhvr>
                                            <p:cTn id="8" dur="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>
              <a:lnSpc>
                <a:spcPts val="3200"/>
              </a:lnSpc>
              <a:spcBef>
                <a:spcPct val="0"/>
              </a:spcBef>
            </a:pPr>
            <a:r>
              <a:rPr lang="en-US" sz="12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Arial 2"/>
                <a:cs typeface="Arial" panose="020B0604020202020204" pitchFamily="34" charset="0"/>
                <a:sym typeface="Arial 2"/>
              </a:rPr>
              <a:t>2024/25 Community Goal:</a:t>
            </a:r>
          </a:p>
        </p:txBody>
      </p: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0" y="6365559"/>
            <a:ext cx="12192000" cy="496044"/>
            <a:chOff x="0" y="0"/>
            <a:chExt cx="3752725" cy="152684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52726" cy="152683"/>
            </a:xfrm>
            <a:custGeom>
              <a:avLst/>
              <a:gdLst/>
              <a:ahLst/>
              <a:cxnLst/>
              <a:rect l="l" t="t" r="r" b="b"/>
              <a:pathLst>
                <a:path w="3752726" h="152683">
                  <a:moveTo>
                    <a:pt x="0" y="0"/>
                  </a:moveTo>
                  <a:lnTo>
                    <a:pt x="3752726" y="0"/>
                  </a:lnTo>
                  <a:lnTo>
                    <a:pt x="3752726" y="152683"/>
                  </a:lnTo>
                  <a:lnTo>
                    <a:pt x="0" y="152683"/>
                  </a:lnTo>
                  <a:close/>
                </a:path>
              </a:pathLst>
            </a:custGeom>
            <a:solidFill>
              <a:srgbClr val="002D72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3" name="AutoShape 13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" y="6335644"/>
            <a:ext cx="12192000" cy="14356"/>
          </a:xfrm>
          <a:prstGeom prst="line">
            <a:avLst/>
          </a:prstGeom>
          <a:ln w="47625" cap="flat">
            <a:solidFill>
              <a:srgbClr val="F0C77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6" name="Group 26"/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35000"/>
            <a:chOff x="0" y="0"/>
            <a:chExt cx="3752725" cy="195454"/>
          </a:xfrm>
        </p:grpSpPr>
        <p:sp>
          <p:nvSpPr>
            <p:cNvPr id="27" name="Freeform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52726" cy="195454"/>
            </a:xfrm>
            <a:custGeom>
              <a:avLst/>
              <a:gdLst/>
              <a:ahLst/>
              <a:cxnLst/>
              <a:rect l="l" t="t" r="r" b="b"/>
              <a:pathLst>
                <a:path w="3752726" h="195454">
                  <a:moveTo>
                    <a:pt x="0" y="0"/>
                  </a:moveTo>
                  <a:lnTo>
                    <a:pt x="3752726" y="0"/>
                  </a:lnTo>
                  <a:lnTo>
                    <a:pt x="3752726" y="195454"/>
                  </a:lnTo>
                  <a:lnTo>
                    <a:pt x="0" y="195454"/>
                  </a:lnTo>
                  <a:close/>
                </a:path>
              </a:pathLst>
            </a:custGeom>
            <a:solidFill>
              <a:srgbClr val="002D72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8" name="TextBox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00898" y="98427"/>
            <a:ext cx="8374209" cy="56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666" spc="713" dirty="0">
                <a:solidFill>
                  <a:srgbClr val="FFFFFF"/>
                </a:solidFill>
                <a:latin typeface="League Gothic" panose="00000500000000000000" pitchFamily="50" charset="0"/>
                <a:ea typeface="League Gothic 1"/>
                <a:cs typeface="League Gothic 1"/>
                <a:sym typeface="League Gothic 1"/>
              </a:rPr>
              <a:t>“CONNECTIONS START HERE”</a:t>
            </a:r>
          </a:p>
        </p:txBody>
      </p:sp>
      <p:sp>
        <p:nvSpPr>
          <p:cNvPr id="29" name="TextBox 29"/>
          <p:cNvSpPr txBox="1">
            <a:spLocks/>
          </p:cNvSpPr>
          <p:nvPr/>
        </p:nvSpPr>
        <p:spPr>
          <a:xfrm>
            <a:off x="2522083" y="6510693"/>
            <a:ext cx="8624112" cy="363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92"/>
              </a:lnSpc>
            </a:pPr>
            <a:r>
              <a:rPr lang="en-US" sz="2991" i="1" spc="344" dirty="0">
                <a:solidFill>
                  <a:srgbClr val="FFFFFF"/>
                </a:solidFill>
                <a:latin typeface="League Gothic" panose="00000500000000000000" pitchFamily="50" charset="0"/>
                <a:ea typeface="League Gothic 1 Italics"/>
                <a:cs typeface="League Gothic 1 Italics"/>
                <a:sym typeface="League Gothic 1 Italics"/>
              </a:rPr>
              <a:t>JOIN US IN CONNECTING</a:t>
            </a:r>
            <a:r>
              <a:rPr lang="en-US" sz="2991" i="1" spc="344" dirty="0">
                <a:solidFill>
                  <a:srgbClr val="171717"/>
                </a:solidFill>
                <a:latin typeface="League Gothic" panose="00000500000000000000" pitchFamily="50" charset="0"/>
                <a:ea typeface="League Gothic 1 Italics"/>
                <a:cs typeface="League Gothic 1 Italics"/>
                <a:sym typeface="League Gothic 1 Italics"/>
              </a:rPr>
              <a:t> </a:t>
            </a:r>
            <a:r>
              <a:rPr lang="en-US" sz="2991" i="1" spc="344" dirty="0">
                <a:solidFill>
                  <a:srgbClr val="F57814"/>
                </a:solidFill>
                <a:latin typeface="League Gothic" panose="00000500000000000000" pitchFamily="50" charset="0"/>
                <a:ea typeface="League Gothic 1 Italics"/>
                <a:cs typeface="League Gothic 1 Italics"/>
                <a:sym typeface="League Gothic 1 Italics"/>
              </a:rPr>
              <a:t>OUR COMMUNITY</a:t>
            </a:r>
            <a:r>
              <a:rPr lang="en-US" sz="2991" i="1" spc="344" dirty="0">
                <a:solidFill>
                  <a:srgbClr val="ED8C00"/>
                </a:solidFill>
                <a:latin typeface="League Gothic" panose="00000500000000000000" pitchFamily="50" charset="0"/>
                <a:ea typeface="League Gothic 1 Italics"/>
                <a:cs typeface="League Gothic 1 Italics"/>
                <a:sym typeface="League Gothic 1 Italics"/>
              </a:rPr>
              <a:t> </a:t>
            </a:r>
            <a:r>
              <a:rPr lang="en-US" sz="2991" i="1" spc="344" dirty="0">
                <a:solidFill>
                  <a:srgbClr val="F7F7F7"/>
                </a:solidFill>
                <a:latin typeface="League Gothic" panose="00000500000000000000" pitchFamily="50" charset="0"/>
                <a:ea typeface="League Gothic 1 Italics"/>
                <a:cs typeface="League Gothic 1 Italics"/>
                <a:sym typeface="League Gothic 1 Italics"/>
              </a:rPr>
              <a:t>TO </a:t>
            </a:r>
            <a:r>
              <a:rPr lang="en-US" sz="2991" i="1" spc="344" dirty="0">
                <a:solidFill>
                  <a:srgbClr val="539ED0"/>
                </a:solidFill>
                <a:latin typeface="League Gothic" panose="00000500000000000000" pitchFamily="50" charset="0"/>
                <a:ea typeface="League Gothic 1 Italics"/>
                <a:cs typeface="League Gothic 1 Italics"/>
                <a:sym typeface="League Gothic 1 Italics"/>
              </a:rPr>
              <a:t>HELP </a:t>
            </a:r>
            <a:r>
              <a:rPr lang="en-US" sz="2991" i="1" spc="344" dirty="0">
                <a:solidFill>
                  <a:srgbClr val="F7F7F7"/>
                </a:solidFill>
                <a:latin typeface="League Gothic" panose="00000500000000000000" pitchFamily="50" charset="0"/>
                <a:ea typeface="League Gothic 1 Italics"/>
                <a:cs typeface="League Gothic 1 Italics"/>
                <a:sym typeface="League Gothic 1 Italics"/>
              </a:rPr>
              <a:t>AND </a:t>
            </a:r>
            <a:r>
              <a:rPr lang="en-US" sz="2991" i="1" spc="344" dirty="0">
                <a:solidFill>
                  <a:srgbClr val="FF443B"/>
                </a:solidFill>
                <a:latin typeface="League Gothic" panose="00000500000000000000" pitchFamily="50" charset="0"/>
                <a:ea typeface="League Gothic 1 Italics"/>
                <a:cs typeface="League Gothic 1 Italics"/>
                <a:sym typeface="League Gothic 1 Italics"/>
              </a:rPr>
              <a:t>HOPE</a:t>
            </a:r>
          </a:p>
        </p:txBody>
      </p:sp>
      <p:sp>
        <p:nvSpPr>
          <p:cNvPr id="30" name="AutoShape 30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" y="598622"/>
            <a:ext cx="12192000" cy="23679"/>
          </a:xfrm>
          <a:prstGeom prst="line">
            <a:avLst/>
          </a:prstGeom>
          <a:ln w="47625" cap="flat">
            <a:solidFill>
              <a:srgbClr val="F0C77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F2D988-779A-9B61-1823-6625199D15F6}"/>
              </a:ext>
            </a:extLst>
          </p:cNvPr>
          <p:cNvGrpSpPr/>
          <p:nvPr/>
        </p:nvGrpSpPr>
        <p:grpSpPr>
          <a:xfrm>
            <a:off x="2522083" y="709400"/>
            <a:ext cx="7653024" cy="5494825"/>
            <a:chOff x="4369227" y="1631290"/>
            <a:chExt cx="9376243" cy="6802287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E89719B7-45D7-65B2-C24A-0E8E70DC4FBD}"/>
                </a:ext>
              </a:extLst>
            </p:cNvPr>
            <p:cNvSpPr/>
            <p:nvPr/>
          </p:nvSpPr>
          <p:spPr>
            <a:xfrm rot="-1781727">
              <a:off x="6522766" y="1631290"/>
              <a:ext cx="1852390" cy="1919191"/>
            </a:xfrm>
            <a:custGeom>
              <a:avLst/>
              <a:gdLst/>
              <a:ahLst/>
              <a:cxnLst/>
              <a:rect l="l" t="t" r="r" b="b"/>
              <a:pathLst>
                <a:path w="1852390" h="1919191">
                  <a:moveTo>
                    <a:pt x="0" y="0"/>
                  </a:moveTo>
                  <a:lnTo>
                    <a:pt x="1852390" y="0"/>
                  </a:lnTo>
                  <a:lnTo>
                    <a:pt x="1852390" y="1919191"/>
                  </a:lnTo>
                  <a:lnTo>
                    <a:pt x="0" y="1919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04860" b="-97729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67247F1-23F1-5E9E-EAA9-1DCB5CBA3889}"/>
                </a:ext>
              </a:extLst>
            </p:cNvPr>
            <p:cNvSpPr/>
            <p:nvPr/>
          </p:nvSpPr>
          <p:spPr>
            <a:xfrm rot="-3576837">
              <a:off x="9385422" y="1623246"/>
              <a:ext cx="1852390" cy="1919191"/>
            </a:xfrm>
            <a:custGeom>
              <a:avLst/>
              <a:gdLst/>
              <a:ahLst/>
              <a:cxnLst/>
              <a:rect l="l" t="t" r="r" b="b"/>
              <a:pathLst>
                <a:path w="1852390" h="1919191">
                  <a:moveTo>
                    <a:pt x="0" y="0"/>
                  </a:moveTo>
                  <a:lnTo>
                    <a:pt x="1852390" y="0"/>
                  </a:lnTo>
                  <a:lnTo>
                    <a:pt x="1852390" y="1919191"/>
                  </a:lnTo>
                  <a:lnTo>
                    <a:pt x="0" y="1919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04860" b="-97729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866AB9F9-C4C5-0A84-1726-111BA1631220}"/>
                </a:ext>
              </a:extLst>
            </p:cNvPr>
            <p:cNvSpPr/>
            <p:nvPr/>
          </p:nvSpPr>
          <p:spPr>
            <a:xfrm>
              <a:off x="10909473" y="2018784"/>
              <a:ext cx="2348978" cy="2249104"/>
            </a:xfrm>
            <a:custGeom>
              <a:avLst/>
              <a:gdLst/>
              <a:ahLst/>
              <a:cxnLst/>
              <a:rect l="l" t="t" r="r" b="b"/>
              <a:pathLst>
                <a:path w="2348978" h="2249104">
                  <a:moveTo>
                    <a:pt x="0" y="0"/>
                  </a:moveTo>
                  <a:lnTo>
                    <a:pt x="2348978" y="0"/>
                  </a:lnTo>
                  <a:lnTo>
                    <a:pt x="2348978" y="2249104"/>
                  </a:lnTo>
                  <a:lnTo>
                    <a:pt x="0" y="2249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DAA1E9D-F153-8CD4-6645-71BD4657A7A9}"/>
                </a:ext>
              </a:extLst>
            </p:cNvPr>
            <p:cNvSpPr/>
            <p:nvPr/>
          </p:nvSpPr>
          <p:spPr>
            <a:xfrm>
              <a:off x="10148286" y="3956798"/>
              <a:ext cx="1852390" cy="1919191"/>
            </a:xfrm>
            <a:custGeom>
              <a:avLst/>
              <a:gdLst/>
              <a:ahLst/>
              <a:cxnLst/>
              <a:rect l="l" t="t" r="r" b="b"/>
              <a:pathLst>
                <a:path w="1852390" h="1919191">
                  <a:moveTo>
                    <a:pt x="0" y="0"/>
                  </a:moveTo>
                  <a:lnTo>
                    <a:pt x="1852390" y="0"/>
                  </a:lnTo>
                  <a:lnTo>
                    <a:pt x="1852390" y="1919191"/>
                  </a:lnTo>
                  <a:lnTo>
                    <a:pt x="0" y="1919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04860" b="-97729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F802256-11C5-9D38-FB98-A793166D0889}"/>
                </a:ext>
              </a:extLst>
            </p:cNvPr>
            <p:cNvSpPr/>
            <p:nvPr/>
          </p:nvSpPr>
          <p:spPr>
            <a:xfrm rot="-5400000">
              <a:off x="6127086" y="3923397"/>
              <a:ext cx="1852390" cy="1919191"/>
            </a:xfrm>
            <a:custGeom>
              <a:avLst/>
              <a:gdLst/>
              <a:ahLst/>
              <a:cxnLst/>
              <a:rect l="l" t="t" r="r" b="b"/>
              <a:pathLst>
                <a:path w="1852390" h="1919191">
                  <a:moveTo>
                    <a:pt x="0" y="0"/>
                  </a:moveTo>
                  <a:lnTo>
                    <a:pt x="1852390" y="0"/>
                  </a:lnTo>
                  <a:lnTo>
                    <a:pt x="1852390" y="1919192"/>
                  </a:lnTo>
                  <a:lnTo>
                    <a:pt x="0" y="1919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04860" b="-97729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536A707-46CA-A48A-3F79-4DF61CB5338D}"/>
                </a:ext>
              </a:extLst>
            </p:cNvPr>
            <p:cNvSpPr/>
            <p:nvPr/>
          </p:nvSpPr>
          <p:spPr>
            <a:xfrm>
              <a:off x="4369227" y="5294571"/>
              <a:ext cx="2348978" cy="2249104"/>
            </a:xfrm>
            <a:custGeom>
              <a:avLst/>
              <a:gdLst/>
              <a:ahLst/>
              <a:cxnLst/>
              <a:rect l="l" t="t" r="r" b="b"/>
              <a:pathLst>
                <a:path w="2348978" h="2249104">
                  <a:moveTo>
                    <a:pt x="0" y="0"/>
                  </a:moveTo>
                  <a:lnTo>
                    <a:pt x="2348977" y="0"/>
                  </a:lnTo>
                  <a:lnTo>
                    <a:pt x="2348977" y="2249104"/>
                  </a:lnTo>
                  <a:lnTo>
                    <a:pt x="0" y="2249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60C2686-616D-6C52-7184-79A2F5C4299A}"/>
                </a:ext>
              </a:extLst>
            </p:cNvPr>
            <p:cNvSpPr/>
            <p:nvPr/>
          </p:nvSpPr>
          <p:spPr>
            <a:xfrm flipH="1">
              <a:off x="4792539" y="1732234"/>
              <a:ext cx="2348978" cy="2249104"/>
            </a:xfrm>
            <a:custGeom>
              <a:avLst/>
              <a:gdLst/>
              <a:ahLst/>
              <a:cxnLst/>
              <a:rect l="l" t="t" r="r" b="b"/>
              <a:pathLst>
                <a:path w="2348978" h="2249104">
                  <a:moveTo>
                    <a:pt x="2348978" y="0"/>
                  </a:moveTo>
                  <a:lnTo>
                    <a:pt x="0" y="0"/>
                  </a:lnTo>
                  <a:lnTo>
                    <a:pt x="0" y="2249104"/>
                  </a:lnTo>
                  <a:lnTo>
                    <a:pt x="2348978" y="2249104"/>
                  </a:lnTo>
                  <a:lnTo>
                    <a:pt x="2348978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F9143C08-EE46-9636-B7CA-2946C3BFBEB1}"/>
                </a:ext>
              </a:extLst>
            </p:cNvPr>
            <p:cNvSpPr txBox="1"/>
            <p:nvPr/>
          </p:nvSpPr>
          <p:spPr>
            <a:xfrm>
              <a:off x="4978275" y="2212302"/>
              <a:ext cx="1919191" cy="11441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  <a:spcBef>
                  <a:spcPct val="0"/>
                </a:spcBef>
              </a:pPr>
              <a:r>
                <a:rPr lang="en-US" sz="2667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One Phone Number</a:t>
              </a: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B75DE354-0109-D685-0B44-9B362E764FFF}"/>
                </a:ext>
              </a:extLst>
            </p:cNvPr>
            <p:cNvSpPr txBox="1"/>
            <p:nvPr/>
          </p:nvSpPr>
          <p:spPr>
            <a:xfrm>
              <a:off x="11157767" y="2526311"/>
              <a:ext cx="1852390" cy="1143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Access to 150+ Partners</a:t>
              </a: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56F8E020-6F13-1A58-B083-F5465D3B2C6F}"/>
                </a:ext>
              </a:extLst>
            </p:cNvPr>
            <p:cNvSpPr txBox="1"/>
            <p:nvPr/>
          </p:nvSpPr>
          <p:spPr>
            <a:xfrm rot="21540000">
              <a:off x="4562989" y="5604285"/>
              <a:ext cx="2005742" cy="11906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33"/>
                </a:lnSpc>
              </a:pPr>
              <a:r>
                <a:rPr lang="en-US" sz="2667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9,735</a:t>
              </a:r>
              <a:r>
                <a:rPr lang="en-US" sz="24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algn="ctr">
                <a:lnSpc>
                  <a:spcPts val="2533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Individuals Assisted</a:t>
              </a: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839CA37-55E8-7476-1578-B932351E6B35}"/>
                </a:ext>
              </a:extLst>
            </p:cNvPr>
            <p:cNvSpPr/>
            <p:nvPr/>
          </p:nvSpPr>
          <p:spPr>
            <a:xfrm flipH="1">
              <a:off x="11396492" y="5298746"/>
              <a:ext cx="2348978" cy="2249104"/>
            </a:xfrm>
            <a:custGeom>
              <a:avLst/>
              <a:gdLst/>
              <a:ahLst/>
              <a:cxnLst/>
              <a:rect l="l" t="t" r="r" b="b"/>
              <a:pathLst>
                <a:path w="2348978" h="2249104">
                  <a:moveTo>
                    <a:pt x="2348977" y="0"/>
                  </a:moveTo>
                  <a:lnTo>
                    <a:pt x="0" y="0"/>
                  </a:lnTo>
                  <a:lnTo>
                    <a:pt x="0" y="2249104"/>
                  </a:lnTo>
                  <a:lnTo>
                    <a:pt x="2348977" y="2249104"/>
                  </a:lnTo>
                  <a:lnTo>
                    <a:pt x="2348977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B6A249F6-9EB0-E5D6-AB89-0CCE5B4B1C57}"/>
                </a:ext>
              </a:extLst>
            </p:cNvPr>
            <p:cNvSpPr txBox="1"/>
            <p:nvPr/>
          </p:nvSpPr>
          <p:spPr>
            <a:xfrm>
              <a:off x="11603056" y="5864536"/>
              <a:ext cx="1930803" cy="11441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$5.6 million mobilized</a:t>
              </a:r>
              <a:endParaRPr lang="en-US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801050B9-DC01-75C7-44F6-77AD96102EBB}"/>
                </a:ext>
              </a:extLst>
            </p:cNvPr>
            <p:cNvSpPr txBox="1"/>
            <p:nvPr/>
          </p:nvSpPr>
          <p:spPr>
            <a:xfrm>
              <a:off x="4550255" y="6777245"/>
              <a:ext cx="1922936" cy="3149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54"/>
                </a:lnSpc>
                <a:spcBef>
                  <a:spcPct val="0"/>
                </a:spcBef>
              </a:pPr>
              <a:r>
                <a:rPr lang="en-US" sz="1467" b="1" spc="-100" dirty="0">
                  <a:solidFill>
                    <a:srgbClr val="FFFFFF"/>
                  </a:solidFill>
                  <a:latin typeface="Arial" panose="020B0604020202020204" pitchFamily="34" charset="0"/>
                  <a:ea typeface="League Gothic 2"/>
                  <a:cs typeface="Arial" panose="020B0604020202020204" pitchFamily="34" charset="0"/>
                  <a:sym typeface="League Gothic 2"/>
                </a:rPr>
                <a:t>July 2021-June 2024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493335-F59C-44DD-676E-DC99F0CE627F}"/>
                </a:ext>
              </a:extLst>
            </p:cNvPr>
            <p:cNvSpPr txBox="1"/>
            <p:nvPr/>
          </p:nvSpPr>
          <p:spPr>
            <a:xfrm>
              <a:off x="6047089" y="7252207"/>
              <a:ext cx="6171920" cy="1181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 b="1" dirty="0">
                  <a:latin typeface="Arial" panose="020B0604020202020204" pitchFamily="34" charset="0"/>
                  <a:cs typeface="Arial" panose="020B0604020202020204" pitchFamily="34" charset="0"/>
                </a:rPr>
                <a:t>Every person in our community, whether they have a need or something to give, can get connected through United Way.</a:t>
              </a:r>
            </a:p>
          </p:txBody>
        </p:sp>
        <p:pic>
          <p:nvPicPr>
            <p:cNvPr id="21" name="Picture 20" descr="A close-up of a logo&#10;&#10;Description automatically generated">
              <a:extLst>
                <a:ext uri="{FF2B5EF4-FFF2-40B4-BE49-F238E27FC236}">
                  <a16:creationId xmlns:a16="http://schemas.microsoft.com/office/drawing/2014/main" id="{35228179-B6AD-A05C-72F1-A4EFE0E33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233" y="2018784"/>
              <a:ext cx="7392857" cy="4192426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7FC591-12B4-5DA0-7771-4746468DB69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056705"/>
            <a:ext cx="2235200" cy="767672"/>
            <a:chOff x="0" y="6056705"/>
            <a:chExt cx="2235200" cy="76767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8EB015-089B-6F3F-0939-37B18084590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56705"/>
              <a:ext cx="2235200" cy="767672"/>
            </a:xfrm>
            <a:prstGeom prst="rect">
              <a:avLst/>
            </a:prstGeom>
            <a:solidFill>
              <a:srgbClr val="002D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E1809A7-6BE7-DB78-9782-60D15AFB52F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21749" y="6124751"/>
              <a:ext cx="1981372" cy="621846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5874" y="1445011"/>
            <a:ext cx="12207871" cy="5405641"/>
          </a:xfrm>
          <a:custGeom>
            <a:avLst/>
            <a:gdLst/>
            <a:ahLst/>
            <a:cxnLst/>
            <a:rect l="l" t="t" r="r" b="b"/>
            <a:pathLst>
              <a:path w="21400144" h="12762268">
                <a:moveTo>
                  <a:pt x="0" y="0"/>
                </a:moveTo>
                <a:lnTo>
                  <a:pt x="21400145" y="0"/>
                </a:lnTo>
                <a:lnTo>
                  <a:pt x="21400145" y="12762268"/>
                </a:lnTo>
                <a:lnTo>
                  <a:pt x="0" y="12762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" b="-2966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>
          <a:xfrm>
            <a:off x="549450" y="1445012"/>
            <a:ext cx="11209739" cy="4590028"/>
            <a:chOff x="0" y="0"/>
            <a:chExt cx="3416837" cy="1536979"/>
          </a:xfrm>
        </p:grpSpPr>
        <p:sp>
          <p:nvSpPr>
            <p:cNvPr id="4" name="Freeform 4"/>
            <p:cNvSpPr>
              <a:spLocks/>
            </p:cNvSpPr>
            <p:nvPr/>
          </p:nvSpPr>
          <p:spPr>
            <a:xfrm>
              <a:off x="0" y="0"/>
              <a:ext cx="3416838" cy="1536979"/>
            </a:xfrm>
            <a:custGeom>
              <a:avLst/>
              <a:gdLst/>
              <a:ahLst/>
              <a:cxnLst/>
              <a:rect l="l" t="t" r="r" b="b"/>
              <a:pathLst>
                <a:path w="3416838" h="1536979">
                  <a:moveTo>
                    <a:pt x="0" y="0"/>
                  </a:moveTo>
                  <a:lnTo>
                    <a:pt x="3416838" y="0"/>
                  </a:lnTo>
                  <a:lnTo>
                    <a:pt x="3416838" y="1536979"/>
                  </a:lnTo>
                  <a:lnTo>
                    <a:pt x="0" y="15369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>
              <a:spLocks/>
            </p:cNvSpPr>
            <p:nvPr/>
          </p:nvSpPr>
          <p:spPr>
            <a:xfrm>
              <a:off x="0" y="-28575"/>
              <a:ext cx="3416837" cy="1565554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609630">
                <a:lnSpc>
                  <a:spcPts val="172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>
            <a:grpSpLocks noGrp="1" noUngrp="1" noRot="1" noMove="1" noResize="1"/>
          </p:cNvGrpSpPr>
          <p:nvPr/>
        </p:nvGrpSpPr>
        <p:grpSpPr>
          <a:xfrm>
            <a:off x="0" y="7346"/>
            <a:ext cx="12192000" cy="678454"/>
            <a:chOff x="0" y="0"/>
            <a:chExt cx="4816593" cy="268031"/>
          </a:xfrm>
        </p:grpSpPr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68031"/>
            </a:xfrm>
            <a:custGeom>
              <a:avLst/>
              <a:gdLst/>
              <a:ahLst/>
              <a:cxnLst/>
              <a:rect l="l" t="t" r="r" b="b"/>
              <a:pathLst>
                <a:path w="4816592" h="268031">
                  <a:moveTo>
                    <a:pt x="0" y="0"/>
                  </a:moveTo>
                  <a:lnTo>
                    <a:pt x="4816592" y="0"/>
                  </a:lnTo>
                  <a:lnTo>
                    <a:pt x="4816592" y="268031"/>
                  </a:lnTo>
                  <a:lnTo>
                    <a:pt x="0" y="2680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4816593" cy="2966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215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TextBox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1359" y="296296"/>
            <a:ext cx="10949261" cy="414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060"/>
              </a:lnSpc>
            </a:pPr>
            <a:r>
              <a:rPr lang="en-US" sz="4000" b="1" spc="-150" dirty="0">
                <a:solidFill>
                  <a:srgbClr val="171717"/>
                </a:solidFill>
                <a:latin typeface="Arial" panose="020B0604020202020204" pitchFamily="34" charset="0"/>
                <a:ea typeface="League Gothic 1 Italics"/>
                <a:cs typeface="Arial" panose="020B0604020202020204" pitchFamily="34" charset="0"/>
                <a:sym typeface="League Gothic 1 Italics"/>
              </a:rPr>
              <a:t>Peninsula Eviction Reduction Pilot</a:t>
            </a:r>
            <a:endParaRPr lang="en-US" sz="4000" b="1" spc="-150" dirty="0">
              <a:solidFill>
                <a:srgbClr val="005191"/>
              </a:solidFill>
              <a:latin typeface="Arial" panose="020B0604020202020204" pitchFamily="34" charset="0"/>
              <a:ea typeface="League Gothic 1 Italics"/>
              <a:cs typeface="Arial" panose="020B0604020202020204" pitchFamily="34" charset="0"/>
              <a:sym typeface="League Gothic 1 Italics"/>
            </a:endParaRPr>
          </a:p>
        </p:txBody>
      </p:sp>
      <p:sp>
        <p:nvSpPr>
          <p:cNvPr id="19" name="AutoShape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5874" y="701675"/>
            <a:ext cx="12223750" cy="0"/>
          </a:xfrm>
          <a:prstGeom prst="line">
            <a:avLst/>
          </a:prstGeom>
          <a:ln w="47625" cap="flat">
            <a:solidFill>
              <a:srgbClr val="FFB35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7786FB5-AF60-67CD-CEBF-5648F16EAB4B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528219454"/>
              </p:ext>
            </p:extLst>
          </p:nvPr>
        </p:nvGraphicFramePr>
        <p:xfrm>
          <a:off x="355600" y="1562175"/>
          <a:ext cx="6878320" cy="195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687A097-99F0-211A-3DA1-2055720F38C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079192493"/>
              </p:ext>
            </p:extLst>
          </p:nvPr>
        </p:nvGraphicFramePr>
        <p:xfrm>
          <a:off x="1010920" y="3705155"/>
          <a:ext cx="6741160" cy="207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48FCFA32-C31E-90D0-2C68-D2FAAE3E9AA4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643551516"/>
              </p:ext>
            </p:extLst>
          </p:nvPr>
        </p:nvGraphicFramePr>
        <p:xfrm>
          <a:off x="7233920" y="1655141"/>
          <a:ext cx="5090593" cy="205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ABFFCE11-1855-4868-3955-3E0CAD58E58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272356156"/>
              </p:ext>
            </p:extLst>
          </p:nvPr>
        </p:nvGraphicFramePr>
        <p:xfrm>
          <a:off x="7193164" y="3915284"/>
          <a:ext cx="4449386" cy="195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96389A9-3D70-512C-FC19-A2DBB1E050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6" y="6196213"/>
            <a:ext cx="1978802" cy="62179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>
            <a:off x="0" y="1000021"/>
            <a:ext cx="12192000" cy="5849632"/>
          </a:xfrm>
          <a:custGeom>
            <a:avLst/>
            <a:gdLst/>
            <a:ahLst/>
            <a:cxnLst/>
            <a:rect l="l" t="t" r="r" b="b"/>
            <a:pathLst>
              <a:path w="18756923" h="11185947">
                <a:moveTo>
                  <a:pt x="0" y="0"/>
                </a:moveTo>
                <a:lnTo>
                  <a:pt x="18756924" y="0"/>
                </a:lnTo>
                <a:lnTo>
                  <a:pt x="18756924" y="11185947"/>
                </a:lnTo>
                <a:lnTo>
                  <a:pt x="0" y="111859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2783" b="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2C76D1-AFA8-3B42-EB3C-7533080D44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44217"/>
            <a:ext cx="12192000" cy="813783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5779" y="0"/>
            <a:ext cx="11168097" cy="6084539"/>
          </a:xfrm>
          <a:custGeom>
            <a:avLst/>
            <a:gdLst/>
            <a:ahLst/>
            <a:cxnLst/>
            <a:rect l="l" t="t" r="r" b="b"/>
            <a:pathLst>
              <a:path w="16752146" h="10287000">
                <a:moveTo>
                  <a:pt x="0" y="0"/>
                </a:moveTo>
                <a:lnTo>
                  <a:pt x="16752146" y="0"/>
                </a:lnTo>
                <a:lnTo>
                  <a:pt x="167521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44743" b="-1810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-32346" y="1000021"/>
            <a:ext cx="5266462" cy="39656"/>
          </a:xfrm>
          <a:prstGeom prst="line">
            <a:avLst/>
          </a:prstGeom>
          <a:ln w="76200" cap="flat">
            <a:solidFill>
              <a:srgbClr val="D33D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 flipH="1">
            <a:off x="4023615" y="3254696"/>
            <a:ext cx="4341651" cy="32345"/>
          </a:xfrm>
          <a:prstGeom prst="line">
            <a:avLst/>
          </a:prstGeom>
          <a:ln w="76200" cap="flat">
            <a:solidFill>
              <a:srgbClr val="539ED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>
            <a:spLocks/>
          </p:cNvSpPr>
          <p:nvPr/>
        </p:nvSpPr>
        <p:spPr>
          <a:xfrm>
            <a:off x="1869754" y="260480"/>
            <a:ext cx="8681720" cy="403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060"/>
              </a:lnSpc>
            </a:pPr>
            <a:r>
              <a:rPr lang="en-US" sz="3600" b="1">
                <a:solidFill>
                  <a:srgbClr val="171717"/>
                </a:solidFill>
                <a:latin typeface="Arial" panose="020B0604020202020204" pitchFamily="34" charset="0"/>
                <a:ea typeface="League Gothic 1 Italics"/>
                <a:cs typeface="Arial" panose="020B0604020202020204" pitchFamily="34" charset="0"/>
                <a:sym typeface="League Gothic 1 Italics"/>
              </a:rPr>
              <a:t>Community Measures Of Success</a:t>
            </a:r>
            <a:endParaRPr lang="en-US" sz="3600" b="1">
              <a:solidFill>
                <a:srgbClr val="005191"/>
              </a:solidFill>
              <a:latin typeface="Arial" panose="020B0604020202020204" pitchFamily="34" charset="0"/>
              <a:ea typeface="League Gothic 1 Italics"/>
              <a:cs typeface="Arial" panose="020B0604020202020204" pitchFamily="34" charset="0"/>
              <a:sym typeface="League Gothic 1 Itali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C4C55F-CFC2-71C8-D01B-5C23733D84DB}"/>
              </a:ext>
            </a:extLst>
          </p:cNvPr>
          <p:cNvGrpSpPr/>
          <p:nvPr/>
        </p:nvGrpSpPr>
        <p:grpSpPr>
          <a:xfrm>
            <a:off x="510487" y="1202504"/>
            <a:ext cx="5405415" cy="4239188"/>
            <a:chOff x="510487" y="1202504"/>
            <a:chExt cx="5405415" cy="4239188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0638F744-2E49-26AB-B9E7-EF0498B8E5C2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510487" y="1202504"/>
            <a:ext cx="5405415" cy="3342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29C160-BC09-C2B5-D959-08248F204623}"/>
                </a:ext>
              </a:extLst>
            </p:cNvPr>
            <p:cNvSpPr txBox="1"/>
            <p:nvPr/>
          </p:nvSpPr>
          <p:spPr>
            <a:xfrm>
              <a:off x="898297" y="4733806"/>
              <a:ext cx="4629794" cy="707886"/>
            </a:xfrm>
            <a:prstGeom prst="rect">
              <a:avLst/>
            </a:prstGeom>
            <a:solidFill>
              <a:schemeClr val="bg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rgbClr val="0051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23% Decrease in Unlawful Detainers</a:t>
              </a:r>
            </a:p>
            <a:p>
              <a:r>
                <a:rPr lang="en-US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56% Decrease in Executed Evictions</a:t>
              </a:r>
            </a:p>
          </p:txBody>
        </p:sp>
      </p:grp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6B07904-37D4-5EEC-1D15-A2B83AD5DD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8" y="6149587"/>
            <a:ext cx="1978802" cy="621792"/>
          </a:xfrm>
          <a:prstGeom prst="rect">
            <a:avLst/>
          </a:prstGeom>
        </p:spPr>
      </p:pic>
      <p:pic>
        <p:nvPicPr>
          <p:cNvPr id="8" name="Picture 7" descr="Commonwealth Catholic Charities | Human Services">
            <a:extLst>
              <a:ext uri="{FF2B5EF4-FFF2-40B4-BE49-F238E27FC236}">
                <a16:creationId xmlns:a16="http://schemas.microsoft.com/office/drawing/2014/main" id="{20CC986C-128E-67B0-E53B-F457D1F0C14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-179" r="5000" b="7595"/>
          <a:stretch/>
        </p:blipFill>
        <p:spPr>
          <a:xfrm>
            <a:off x="6722852" y="1013337"/>
            <a:ext cx="2182627" cy="1060818"/>
          </a:xfrm>
          <a:prstGeom prst="rect">
            <a:avLst/>
          </a:prstGeom>
        </p:spPr>
      </p:pic>
      <p:pic>
        <p:nvPicPr>
          <p:cNvPr id="11" name="Picture 10" descr="Catholic Charities of Eastern Virginia, Inc. - GuideStar Profile">
            <a:extLst>
              <a:ext uri="{FF2B5EF4-FFF2-40B4-BE49-F238E27FC236}">
                <a16:creationId xmlns:a16="http://schemas.microsoft.com/office/drawing/2014/main" id="{4E9F67F0-3834-BA44-620D-8A4B66B198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4475" y="1716925"/>
            <a:ext cx="1981200" cy="1123773"/>
          </a:xfrm>
          <a:prstGeom prst="rect">
            <a:avLst/>
          </a:prstGeom>
        </p:spPr>
      </p:pic>
      <p:pic>
        <p:nvPicPr>
          <p:cNvPr id="12" name="Picture 11" descr="THRIVE Peninsula Reviews and Ratings | Newport News, VA | Donate,  Volunteer, Review | GreatNonprofits">
            <a:extLst>
              <a:ext uri="{FF2B5EF4-FFF2-40B4-BE49-F238E27FC236}">
                <a16:creationId xmlns:a16="http://schemas.microsoft.com/office/drawing/2014/main" id="{636F4CA9-FFF5-79C9-772F-9D9FDDA409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4269" y="3039193"/>
            <a:ext cx="1541613" cy="1527235"/>
          </a:xfrm>
          <a:prstGeom prst="rect">
            <a:avLst/>
          </a:prstGeom>
        </p:spPr>
      </p:pic>
      <p:pic>
        <p:nvPicPr>
          <p:cNvPr id="13" name="Picture 12" descr="York County, VA | Official Website">
            <a:extLst>
              <a:ext uri="{FF2B5EF4-FFF2-40B4-BE49-F238E27FC236}">
                <a16:creationId xmlns:a16="http://schemas.microsoft.com/office/drawing/2014/main" id="{44600040-E64D-2FBE-CAA1-10F48E898E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6383" y="2289235"/>
            <a:ext cx="1951008" cy="1575040"/>
          </a:xfrm>
          <a:prstGeom prst="rect">
            <a:avLst/>
          </a:prstGeom>
        </p:spPr>
      </p:pic>
      <p:pic>
        <p:nvPicPr>
          <p:cNvPr id="14" name="Picture 13" descr="Home - Grove Christian Outreach">
            <a:extLst>
              <a:ext uri="{FF2B5EF4-FFF2-40B4-BE49-F238E27FC236}">
                <a16:creationId xmlns:a16="http://schemas.microsoft.com/office/drawing/2014/main" id="{B00ED72D-6297-247C-6948-2E271A36DA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78172" y="4729806"/>
            <a:ext cx="2743200" cy="1078992"/>
          </a:xfrm>
          <a:prstGeom prst="rect">
            <a:avLst/>
          </a:prstGeom>
        </p:spPr>
      </p:pic>
      <p:pic>
        <p:nvPicPr>
          <p:cNvPr id="15" name="Picture 14" descr="12th Annual Lifting the Silence | DonationMatch">
            <a:extLst>
              <a:ext uri="{FF2B5EF4-FFF2-40B4-BE49-F238E27FC236}">
                <a16:creationId xmlns:a16="http://schemas.microsoft.com/office/drawing/2014/main" id="{97DC2842-C0AB-2505-0239-E15618D8C5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7155" y="4002680"/>
            <a:ext cx="2743199" cy="1124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>
            <a:off x="0" y="1039677"/>
            <a:ext cx="12192000" cy="5849632"/>
          </a:xfrm>
          <a:custGeom>
            <a:avLst/>
            <a:gdLst/>
            <a:ahLst/>
            <a:cxnLst/>
            <a:rect l="l" t="t" r="r" b="b"/>
            <a:pathLst>
              <a:path w="18756923" h="11185947">
                <a:moveTo>
                  <a:pt x="0" y="0"/>
                </a:moveTo>
                <a:lnTo>
                  <a:pt x="18756924" y="0"/>
                </a:lnTo>
                <a:lnTo>
                  <a:pt x="18756924" y="11185947"/>
                </a:lnTo>
                <a:lnTo>
                  <a:pt x="0" y="111859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2783" b="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233207-D8A9-D2DB-EF28-3CFA100DBEF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044217"/>
            <a:ext cx="12192000" cy="813783"/>
            <a:chOff x="0" y="6044217"/>
            <a:chExt cx="12192000" cy="8137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144317-3316-23BD-ECC1-D63420ED8E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44217"/>
              <a:ext cx="12192000" cy="813783"/>
            </a:xfrm>
            <a:prstGeom prst="rect">
              <a:avLst/>
            </a:prstGeom>
            <a:solidFill>
              <a:srgbClr val="002D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139831-EBDE-B646-ABA7-347EEE4FF73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615" y="6131501"/>
              <a:ext cx="1981372" cy="62184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Freeform 3"/>
          <p:cNvSpPr>
            <a:spLocks/>
          </p:cNvSpPr>
          <p:nvPr/>
        </p:nvSpPr>
        <p:spPr>
          <a:xfrm>
            <a:off x="495779" y="0"/>
            <a:ext cx="11168097" cy="6057328"/>
          </a:xfrm>
          <a:custGeom>
            <a:avLst/>
            <a:gdLst/>
            <a:ahLst/>
            <a:cxnLst/>
            <a:rect l="l" t="t" r="r" b="b"/>
            <a:pathLst>
              <a:path w="16752146" h="10287000">
                <a:moveTo>
                  <a:pt x="0" y="0"/>
                </a:moveTo>
                <a:lnTo>
                  <a:pt x="16752146" y="0"/>
                </a:lnTo>
                <a:lnTo>
                  <a:pt x="167521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44743" b="-1810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-32346" y="1000021"/>
            <a:ext cx="5266462" cy="39656"/>
          </a:xfrm>
          <a:prstGeom prst="line">
            <a:avLst/>
          </a:prstGeom>
          <a:ln w="76200" cap="flat">
            <a:solidFill>
              <a:srgbClr val="D33D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>
            <a:spLocks/>
          </p:cNvSpPr>
          <p:nvPr/>
        </p:nvSpPr>
        <p:spPr>
          <a:xfrm>
            <a:off x="2105399" y="242839"/>
            <a:ext cx="819456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>
                <a:latin typeface="Arial"/>
                <a:cs typeface="Arial"/>
              </a:rPr>
              <a:t>York-Poquoson</a:t>
            </a:r>
            <a:endParaRPr lang="en-US" sz="3600" b="1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96E160C-FCE3-2F97-67ED-1EF507AD413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03644" y="1044872"/>
          <a:ext cx="10456684" cy="415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6E81390-8396-3C58-305D-2D1029385A93}"/>
              </a:ext>
            </a:extLst>
          </p:cNvPr>
          <p:cNvSpPr txBox="1"/>
          <p:nvPr/>
        </p:nvSpPr>
        <p:spPr>
          <a:xfrm>
            <a:off x="2175281" y="5351783"/>
            <a:ext cx="7223259" cy="523220"/>
          </a:xfrm>
          <a:prstGeom prst="rect">
            <a:avLst/>
          </a:prstGeom>
          <a:solidFill>
            <a:srgbClr val="00519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Highest Housing Stability Rate on the Peninsula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772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5874" y="1445011"/>
            <a:ext cx="12207871" cy="5405641"/>
          </a:xfrm>
          <a:custGeom>
            <a:avLst/>
            <a:gdLst/>
            <a:ahLst/>
            <a:cxnLst/>
            <a:rect l="l" t="t" r="r" b="b"/>
            <a:pathLst>
              <a:path w="21400144" h="12762268">
                <a:moveTo>
                  <a:pt x="0" y="0"/>
                </a:moveTo>
                <a:lnTo>
                  <a:pt x="21400145" y="0"/>
                </a:lnTo>
                <a:lnTo>
                  <a:pt x="21400145" y="12762268"/>
                </a:lnTo>
                <a:lnTo>
                  <a:pt x="0" y="12762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" b="-2966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>
          <a:xfrm>
            <a:off x="2117994" y="5542423"/>
            <a:ext cx="10074004" cy="1322211"/>
            <a:chOff x="0" y="0"/>
            <a:chExt cx="4816593" cy="268031"/>
          </a:xfrm>
        </p:grpSpPr>
        <p:sp>
          <p:nvSpPr>
            <p:cNvPr id="8" name="Freeform 8"/>
            <p:cNvSpPr>
              <a:spLocks/>
            </p:cNvSpPr>
            <p:nvPr/>
          </p:nvSpPr>
          <p:spPr>
            <a:xfrm>
              <a:off x="0" y="0"/>
              <a:ext cx="4816592" cy="268031"/>
            </a:xfrm>
            <a:custGeom>
              <a:avLst/>
              <a:gdLst/>
              <a:ahLst/>
              <a:cxnLst/>
              <a:rect l="l" t="t" r="r" b="b"/>
              <a:pathLst>
                <a:path w="4816592" h="268031">
                  <a:moveTo>
                    <a:pt x="0" y="0"/>
                  </a:moveTo>
                  <a:lnTo>
                    <a:pt x="4816592" y="0"/>
                  </a:lnTo>
                  <a:lnTo>
                    <a:pt x="4816592" y="268031"/>
                  </a:lnTo>
                  <a:lnTo>
                    <a:pt x="0" y="2680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>
              <a:spLocks/>
            </p:cNvSpPr>
            <p:nvPr/>
          </p:nvSpPr>
          <p:spPr>
            <a:xfrm>
              <a:off x="0" y="-28575"/>
              <a:ext cx="4816593" cy="2966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215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CCB3D461-7788-2106-99EF-208E1DCEF7B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115279698"/>
              </p:ext>
            </p:extLst>
          </p:nvPr>
        </p:nvGraphicFramePr>
        <p:xfrm>
          <a:off x="328420" y="-4037"/>
          <a:ext cx="11535155" cy="5069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A8E89C6-472E-5BE6-74DC-9C9146C9F0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32992" y="5418084"/>
            <a:ext cx="9679921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600" b="1" dirty="0">
                <a:ln w="12700">
                  <a:solidFill>
                    <a:srgbClr val="005191"/>
                  </a:solidFill>
                  <a:prstDash val="solid"/>
                </a:ln>
                <a:pattFill prst="pct50">
                  <a:fgClr>
                    <a:srgbClr val="F57814"/>
                  </a:fgClr>
                  <a:bgClr>
                    <a:srgbClr val="FFB351"/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Where Else Can We Apply This Model To Help Your Constituents?</a:t>
            </a:r>
            <a:endParaRPr lang="en-US" sz="4600" b="1" dirty="0">
              <a:ln w="12700">
                <a:solidFill>
                  <a:srgbClr val="005191"/>
                </a:solidFill>
                <a:prstDash val="solid"/>
              </a:ln>
              <a:pattFill prst="pct50">
                <a:fgClr>
                  <a:srgbClr val="F57814"/>
                </a:fgClr>
                <a:bgClr>
                  <a:srgbClr val="FFB351"/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BB2A92-69F2-D77F-3B60-90D76E20DACB}"/>
              </a:ext>
            </a:extLst>
          </p:cNvPr>
          <p:cNvGrpSpPr>
            <a:grpSpLocks/>
          </p:cNvGrpSpPr>
          <p:nvPr/>
        </p:nvGrpSpPr>
        <p:grpSpPr>
          <a:xfrm>
            <a:off x="-15875" y="5542424"/>
            <a:ext cx="2359682" cy="1339006"/>
            <a:chOff x="-15875" y="5542424"/>
            <a:chExt cx="2359682" cy="13390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43BB7F-7248-E073-1A98-80C21E47230F}"/>
                </a:ext>
              </a:extLst>
            </p:cNvPr>
            <p:cNvSpPr>
              <a:spLocks/>
            </p:cNvSpPr>
            <p:nvPr/>
          </p:nvSpPr>
          <p:spPr>
            <a:xfrm>
              <a:off x="-15875" y="5542424"/>
              <a:ext cx="2359682" cy="1339006"/>
            </a:xfrm>
            <a:prstGeom prst="rect">
              <a:avLst/>
            </a:prstGeom>
            <a:solidFill>
              <a:srgbClr val="002D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4A1DC0-DAA3-3E4C-6391-E4666B98CDD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6622" y="5861213"/>
              <a:ext cx="1981372" cy="621846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15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482485" y="2478634"/>
            <a:ext cx="6858001" cy="1900735"/>
          </a:xfrm>
          <a:custGeom>
            <a:avLst/>
            <a:gdLst/>
            <a:ahLst/>
            <a:cxnLst/>
            <a:rect l="l" t="t" r="r" b="b"/>
            <a:pathLst>
              <a:path w="12711461" h="7580653">
                <a:moveTo>
                  <a:pt x="0" y="0"/>
                </a:moveTo>
                <a:lnTo>
                  <a:pt x="12711461" y="0"/>
                </a:lnTo>
                <a:lnTo>
                  <a:pt x="12711461" y="7580653"/>
                </a:lnTo>
                <a:lnTo>
                  <a:pt x="0" y="7580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13" t="1" r="-4803" b="-13373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83E1EF-10A9-122E-DE46-293623320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00" y="523833"/>
            <a:ext cx="4948966" cy="453468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C820C6E-439E-D59F-8E90-5CE0EB281B8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677999072"/>
              </p:ext>
            </p:extLst>
          </p:nvPr>
        </p:nvGraphicFramePr>
        <p:xfrm>
          <a:off x="5478008" y="4414225"/>
          <a:ext cx="7720634" cy="232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153C753-9231-2C92-9F47-DD4929D418E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327748088"/>
              </p:ext>
            </p:extLst>
          </p:nvPr>
        </p:nvGraphicFramePr>
        <p:xfrm>
          <a:off x="6096000" y="1272308"/>
          <a:ext cx="7002378" cy="2803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D347FC-8F7E-3F43-E2D3-40E76EB762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75159" y="-37426"/>
            <a:ext cx="641684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Youth Employment Pilot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C098A2-74C2-FEE5-F97D-934EDA2A6FC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30474" y="516575"/>
            <a:ext cx="5403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B3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Partnership with Busch Gardens Williamsburg and the Hampton Roads Workforce Council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8D85C9-ACCA-15D5-A427-94F78C575AFC}"/>
              </a:ext>
            </a:extLst>
          </p:cNvPr>
          <p:cNvSpPr/>
          <p:nvPr/>
        </p:nvSpPr>
        <p:spPr>
          <a:xfrm>
            <a:off x="228493" y="5366907"/>
            <a:ext cx="643278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 Day Strong, Building Youth Resilience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402924-B82E-CEFA-6298-9FBD5701C2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044217"/>
            <a:ext cx="2354317" cy="813783"/>
            <a:chOff x="0" y="6044217"/>
            <a:chExt cx="2354317" cy="8137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659723-56CA-A0AD-B4C8-0C610C737B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44217"/>
              <a:ext cx="2354317" cy="813783"/>
            </a:xfrm>
            <a:prstGeom prst="rect">
              <a:avLst/>
            </a:prstGeom>
            <a:solidFill>
              <a:srgbClr val="002D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B0B196-428D-3B50-47F4-C025E95262B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9615" y="6131501"/>
              <a:ext cx="1981372" cy="621846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7E4E55F-78C1-E6E5-0998-6E5A3D0D5B82}"/>
              </a:ext>
            </a:extLst>
          </p:cNvPr>
          <p:cNvSpPr/>
          <p:nvPr/>
        </p:nvSpPr>
        <p:spPr>
          <a:xfrm>
            <a:off x="1443811" y="5654245"/>
            <a:ext cx="51507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9525" cmpd="sng">
                  <a:solidFill>
                    <a:srgbClr val="F2652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Community Mentorship Initiative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144AD8408C414CBA1A9896137B70D1" ma:contentTypeVersion="18" ma:contentTypeDescription="Create a new document." ma:contentTypeScope="" ma:versionID="659e19811259f5a42869c3391ae5c594">
  <xsd:schema xmlns:xsd="http://www.w3.org/2001/XMLSchema" xmlns:xs="http://www.w3.org/2001/XMLSchema" xmlns:p="http://schemas.microsoft.com/office/2006/metadata/properties" xmlns:ns2="282796a7-57e7-4d38-bce2-b5853cc59488" xmlns:ns3="8f406574-2874-4ecf-a162-9338cd1e1db3" targetNamespace="http://schemas.microsoft.com/office/2006/metadata/properties" ma:root="true" ma:fieldsID="fa27273c3b6d15fabdbe062bc9e20b8c" ns2:_="" ns3:_="">
    <xsd:import namespace="282796a7-57e7-4d38-bce2-b5853cc59488"/>
    <xsd:import namespace="8f406574-2874-4ecf-a162-9338cd1e1d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796a7-57e7-4d38-bce2-b5853cc594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9db692b-d17e-4f20-86b3-b51daf639a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06574-2874-4ecf-a162-9338cd1e1db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88e6283-8f9a-42b4-b303-294da5f46e1e}" ma:internalName="TaxCatchAll" ma:showField="CatchAllData" ma:web="8f406574-2874-4ecf-a162-9338cd1e1d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406574-2874-4ecf-a162-9338cd1e1db3" xsi:nil="true"/>
    <lcf76f155ced4ddcb4097134ff3c332f xmlns="282796a7-57e7-4d38-bce2-b5853cc5948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615FB9-E4DB-4C93-9A30-2BC710686E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2796a7-57e7-4d38-bce2-b5853cc59488"/>
    <ds:schemaRef ds:uri="8f406574-2874-4ecf-a162-9338cd1e1d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EA29FE-7BE6-4DEF-BB3E-F1946A78EFF6}">
  <ds:schemaRefs>
    <ds:schemaRef ds:uri="http://purl.org/dc/terms/"/>
    <ds:schemaRef ds:uri="8f406574-2874-4ecf-a162-9338cd1e1db3"/>
    <ds:schemaRef ds:uri="282796a7-57e7-4d38-bce2-b5853cc59488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317168-162D-49C1-810F-5023F3DC98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381</Words>
  <Application>Microsoft Office PowerPoint</Application>
  <PresentationFormat>Widescreen</PresentationFormat>
  <Paragraphs>73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1</vt:lpstr>
      <vt:lpstr>Arial 2</vt:lpstr>
      <vt:lpstr>Calibri</vt:lpstr>
      <vt:lpstr>Calibri Light</vt:lpstr>
      <vt:lpstr>League Gothic</vt:lpstr>
      <vt:lpstr>League Gothic 1</vt:lpstr>
      <vt:lpstr>League Gothic 1 Italics</vt:lpstr>
      <vt:lpstr>League Gothic 2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Charvalla West</dc:creator>
  <cp:lastModifiedBy>Charvalla West</cp:lastModifiedBy>
  <cp:revision>35</cp:revision>
  <dcterms:created xsi:type="dcterms:W3CDTF">2024-10-08T17:03:47Z</dcterms:created>
  <dcterms:modified xsi:type="dcterms:W3CDTF">2025-02-18T12:18:31Z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0x010100D2144AD8408C414CBA1A9896137B70D1</vt:lpwstr>
  </property>
  <property fmtid="{D5CDD505-2E9C-101B-9397-08002B2CF9AE}" pid="3" name="MediaServiceImageTags">
    <vt:lpwstr/>
  </property>
</Properties>
</file>